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5143500" cy="9144000"/>
  <p:embeddedFontLst>
    <p:embeddedFont>
      <p:font typeface="Noto Sans"/>
      <p:regular r:id="rId15"/>
      <p:bold r:id="rId16"/>
      <p:italic r:id="rId17"/>
      <p:boldItalic r:id="rId18"/>
    </p:embeddedFont>
    <p:embeddedFont>
      <p:font typeface="Poppi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j3AGNIzBwJvwRg3BHak8am71Mg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11" Type="http://schemas.openxmlformats.org/officeDocument/2006/relationships/slide" Target="slides/slide7.xml"/><Relationship Id="rId22" Type="http://schemas.openxmlformats.org/officeDocument/2006/relationships/font" Target="fonts/Poppins-boldItalic.fntdata"/><Relationship Id="rId10" Type="http://schemas.openxmlformats.org/officeDocument/2006/relationships/slide" Target="slides/slide6.xml"/><Relationship Id="rId21" Type="http://schemas.openxmlformats.org/officeDocument/2006/relationships/font" Target="fonts/Poppi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NotoSans-regular.fntdata"/><Relationship Id="rId14" Type="http://schemas.openxmlformats.org/officeDocument/2006/relationships/slide" Target="slides/slide10.xml"/><Relationship Id="rId17" Type="http://schemas.openxmlformats.org/officeDocument/2006/relationships/font" Target="fonts/NotoSans-italic.fntdata"/><Relationship Id="rId16" Type="http://schemas.openxmlformats.org/officeDocument/2006/relationships/font" Target="fonts/NotoSans-bold.fntdata"/><Relationship Id="rId5" Type="http://schemas.openxmlformats.org/officeDocument/2006/relationships/slide" Target="slides/slide1.xml"/><Relationship Id="rId19" Type="http://schemas.openxmlformats.org/officeDocument/2006/relationships/font" Target="fonts/Poppins-regular.fntdata"/><Relationship Id="rId6" Type="http://schemas.openxmlformats.org/officeDocument/2006/relationships/slide" Target="slides/slide2.xml"/><Relationship Id="rId18" Type="http://schemas.openxmlformats.org/officeDocument/2006/relationships/font" Target="fonts/Noto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" name="Google Shape;2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" name="Google Shape;1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"/>
          <p:cNvSpPr/>
          <p:nvPr/>
        </p:nvSpPr>
        <p:spPr>
          <a:xfrm>
            <a:off x="428625" y="994425"/>
            <a:ext cx="5068200" cy="21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580"/>
              </a:lnSpc>
              <a:spcBef>
                <a:spcPts val="0"/>
              </a:spcBef>
              <a:spcAft>
                <a:spcPts val="0"/>
              </a:spcAft>
              <a:buClr>
                <a:srgbClr val="6366F1"/>
              </a:buClr>
              <a:buSzPts val="3293"/>
              <a:buFont typeface="Noto Sans"/>
              <a:buNone/>
            </a:pPr>
            <a:r>
              <a:rPr b="1" i="0" lang="en-US" sz="3293" u="none" cap="none" strike="noStrike">
                <a:solidFill>
                  <a:srgbClr val="6366F1"/>
                </a:solidFill>
                <a:latin typeface="Noto Sans"/>
                <a:ea typeface="Noto Sans"/>
                <a:cs typeface="Noto Sans"/>
                <a:sym typeface="Noto Sans"/>
              </a:rPr>
              <a:t>Extração de Dados Fiscais com Agentes Inteligentes</a:t>
            </a:r>
            <a:endParaRPr b="0" i="0" sz="329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"/>
          <p:cNvSpPr/>
          <p:nvPr/>
        </p:nvSpPr>
        <p:spPr>
          <a:xfrm>
            <a:off x="428625" y="3453222"/>
            <a:ext cx="3929063" cy="1100138"/>
          </a:xfrm>
          <a:prstGeom prst="rect">
            <a:avLst/>
          </a:prstGeom>
          <a:solidFill>
            <a:srgbClr val="6366F1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1"/>
          <p:cNvSpPr/>
          <p:nvPr/>
        </p:nvSpPr>
        <p:spPr>
          <a:xfrm>
            <a:off x="428625" y="3453222"/>
            <a:ext cx="28575" cy="1100138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"/>
          <p:cNvSpPr/>
          <p:nvPr/>
        </p:nvSpPr>
        <p:spPr>
          <a:xfrm>
            <a:off x="742950" y="3624675"/>
            <a:ext cx="33195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10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Grupo</a:t>
            </a:r>
            <a:endParaRPr b="0" i="0" sz="10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"/>
          <p:cNvSpPr/>
          <p:nvPr/>
        </p:nvSpPr>
        <p:spPr>
          <a:xfrm>
            <a:off x="742950" y="3774692"/>
            <a:ext cx="3319500" cy="1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84"/>
              <a:buFont typeface="Noto Sans"/>
              <a:buNone/>
            </a:pPr>
            <a:r>
              <a:rPr b="1" i="0" lang="en-US" sz="118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Agentes 150 &amp; Ether.IA</a:t>
            </a:r>
            <a:endParaRPr b="0" i="0" sz="11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1"/>
          <p:cNvSpPr/>
          <p:nvPr/>
        </p:nvSpPr>
        <p:spPr>
          <a:xfrm>
            <a:off x="742950" y="4060437"/>
            <a:ext cx="27117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10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Tema</a:t>
            </a:r>
            <a:endParaRPr b="0" i="0" sz="10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1"/>
          <p:cNvSpPr/>
          <p:nvPr/>
        </p:nvSpPr>
        <p:spPr>
          <a:xfrm>
            <a:off x="742950" y="4210453"/>
            <a:ext cx="2711700" cy="1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84"/>
              <a:buFont typeface="Noto Sans"/>
              <a:buNone/>
            </a:pPr>
            <a:r>
              <a:rPr b="1" i="0" lang="en-US" sz="118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Extração de Dados</a:t>
            </a:r>
            <a:endParaRPr b="0" i="0" sz="11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1"/>
          <p:cNvSpPr/>
          <p:nvPr/>
        </p:nvSpPr>
        <p:spPr>
          <a:xfrm>
            <a:off x="5393531" y="1214410"/>
            <a:ext cx="2714625" cy="2714625"/>
          </a:xfrm>
          <a:prstGeom prst="rect">
            <a:avLst/>
          </a:prstGeom>
          <a:solidFill>
            <a:srgbClr val="06B6D4">
              <a:alpha val="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3531" y="1214410"/>
            <a:ext cx="2714625" cy="271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0" name="Google Shape;32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41351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10"/>
          <p:cNvSpPr/>
          <p:nvPr/>
        </p:nvSpPr>
        <p:spPr>
          <a:xfrm>
            <a:off x="1357313" y="428625"/>
            <a:ext cx="6429375" cy="428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8650"/>
              </a:lnSpc>
              <a:spcBef>
                <a:spcPts val="0"/>
              </a:spcBef>
              <a:spcAft>
                <a:spcPts val="0"/>
              </a:spcAft>
              <a:buClr>
                <a:srgbClr val="6366F1"/>
              </a:buClr>
              <a:buSzPts val="2016"/>
              <a:buFont typeface="Noto Sans"/>
              <a:buNone/>
            </a:pPr>
            <a:r>
              <a:rPr b="1" i="0" lang="en-US" sz="2016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A Equipe: Agentes 150 &amp; Ether.IA</a:t>
            </a:r>
            <a:endParaRPr b="0" i="0" sz="2016" u="none" cap="none" strike="noStrike">
              <a:solidFill>
                <a:srgbClr val="06B6D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10"/>
          <p:cNvSpPr/>
          <p:nvPr/>
        </p:nvSpPr>
        <p:spPr>
          <a:xfrm>
            <a:off x="1357313" y="942975"/>
            <a:ext cx="6429375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2239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987"/>
              <a:buFont typeface="Noto Sans"/>
              <a:buNone/>
            </a:pPr>
            <a:r>
              <a:rPr b="1" i="0" lang="en-US" sz="98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Integrantes e Contatos</a:t>
            </a:r>
            <a:endParaRPr b="0" i="0" sz="9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10"/>
          <p:cNvSpPr/>
          <p:nvPr/>
        </p:nvSpPr>
        <p:spPr>
          <a:xfrm>
            <a:off x="1357313" y="1585913"/>
            <a:ext cx="6429375" cy="2386013"/>
          </a:xfrm>
          <a:prstGeom prst="rect">
            <a:avLst/>
          </a:prstGeom>
          <a:solidFill>
            <a:srgbClr val="06B6D4">
              <a:alpha val="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0"/>
          <p:cNvSpPr/>
          <p:nvPr/>
        </p:nvSpPr>
        <p:spPr>
          <a:xfrm>
            <a:off x="1585913" y="1814513"/>
            <a:ext cx="5972175" cy="385763"/>
          </a:xfrm>
          <a:prstGeom prst="rect">
            <a:avLst/>
          </a:prstGeom>
          <a:solidFill>
            <a:srgbClr val="06B6D4">
              <a:alpha val="1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0"/>
          <p:cNvSpPr/>
          <p:nvPr/>
        </p:nvSpPr>
        <p:spPr>
          <a:xfrm>
            <a:off x="1585913" y="1814513"/>
            <a:ext cx="1444321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Poppi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Poppins"/>
                <a:ea typeface="Poppins"/>
                <a:cs typeface="Poppins"/>
                <a:sym typeface="Poppins"/>
              </a:rPr>
              <a:t>Nome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10"/>
          <p:cNvSpPr/>
          <p:nvPr/>
        </p:nvSpPr>
        <p:spPr>
          <a:xfrm>
            <a:off x="3030234" y="1814513"/>
            <a:ext cx="2604929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Poppi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Poppins"/>
                <a:ea typeface="Poppins"/>
                <a:cs typeface="Poppins"/>
                <a:sym typeface="Poppins"/>
              </a:rPr>
              <a:t>E-mail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10"/>
          <p:cNvSpPr/>
          <p:nvPr/>
        </p:nvSpPr>
        <p:spPr>
          <a:xfrm>
            <a:off x="5635163" y="1814513"/>
            <a:ext cx="1922924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Poppi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Poppins"/>
                <a:ea typeface="Poppins"/>
                <a:cs typeface="Poppins"/>
                <a:sym typeface="Poppins"/>
              </a:rPr>
              <a:t>Telefone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10"/>
          <p:cNvSpPr/>
          <p:nvPr/>
        </p:nvSpPr>
        <p:spPr>
          <a:xfrm>
            <a:off x="1585913" y="2200275"/>
            <a:ext cx="5972175" cy="389334"/>
          </a:xfrm>
          <a:prstGeom prst="rect">
            <a:avLst/>
          </a:prstGeom>
          <a:solidFill>
            <a:srgbClr val="6366F1">
              <a:alpha val="274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0"/>
          <p:cNvSpPr/>
          <p:nvPr/>
        </p:nvSpPr>
        <p:spPr>
          <a:xfrm>
            <a:off x="1585913" y="2200275"/>
            <a:ext cx="1444321" cy="389334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83"/>
              <a:buFont typeface="Poppins"/>
              <a:buNone/>
            </a:pPr>
            <a:r>
              <a:rPr b="1" i="0" lang="en-US" sz="683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José Leonardo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10"/>
          <p:cNvSpPr/>
          <p:nvPr/>
        </p:nvSpPr>
        <p:spPr>
          <a:xfrm>
            <a:off x="3030234" y="2200275"/>
            <a:ext cx="2604929" cy="389334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Courier New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Courier New"/>
                <a:ea typeface="Courier New"/>
                <a:cs typeface="Courier New"/>
                <a:sym typeface="Courier New"/>
              </a:rPr>
              <a:t>alvesvilelaster@gmail.com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10"/>
          <p:cNvSpPr/>
          <p:nvPr/>
        </p:nvSpPr>
        <p:spPr>
          <a:xfrm>
            <a:off x="5635163" y="2200275"/>
            <a:ext cx="1922924" cy="389334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Courier New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Courier New"/>
                <a:ea typeface="Courier New"/>
                <a:cs typeface="Courier New"/>
                <a:sym typeface="Courier New"/>
              </a:rPr>
              <a:t>+55 11 93952-9012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10"/>
          <p:cNvSpPr/>
          <p:nvPr/>
        </p:nvSpPr>
        <p:spPr>
          <a:xfrm>
            <a:off x="1585913" y="2589609"/>
            <a:ext cx="1444321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83"/>
              <a:buFont typeface="Poppins"/>
              <a:buNone/>
            </a:pPr>
            <a:r>
              <a:rPr b="1" i="0" lang="en-US" sz="683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Luiz Gabriel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10"/>
          <p:cNvSpPr/>
          <p:nvPr/>
        </p:nvSpPr>
        <p:spPr>
          <a:xfrm>
            <a:off x="3030234" y="2589609"/>
            <a:ext cx="2604929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Courier New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Courier New"/>
                <a:ea typeface="Courier New"/>
                <a:cs typeface="Courier New"/>
                <a:sym typeface="Courier New"/>
              </a:rPr>
              <a:t>luiz.greis@meta.com.br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10"/>
          <p:cNvSpPr/>
          <p:nvPr/>
        </p:nvSpPr>
        <p:spPr>
          <a:xfrm>
            <a:off x="5635163" y="2589609"/>
            <a:ext cx="1922924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Courier New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Courier New"/>
                <a:ea typeface="Courier New"/>
                <a:cs typeface="Courier New"/>
                <a:sym typeface="Courier New"/>
              </a:rPr>
              <a:t>+55 12 98169-6818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10"/>
          <p:cNvSpPr/>
          <p:nvPr/>
        </p:nvSpPr>
        <p:spPr>
          <a:xfrm>
            <a:off x="1585913" y="2975372"/>
            <a:ext cx="5972175" cy="385763"/>
          </a:xfrm>
          <a:prstGeom prst="rect">
            <a:avLst/>
          </a:prstGeom>
          <a:solidFill>
            <a:srgbClr val="6366F1">
              <a:alpha val="274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0"/>
          <p:cNvSpPr/>
          <p:nvPr/>
        </p:nvSpPr>
        <p:spPr>
          <a:xfrm>
            <a:off x="1585913" y="2975372"/>
            <a:ext cx="1444321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83"/>
              <a:buFont typeface="Poppins"/>
              <a:buNone/>
            </a:pPr>
            <a:r>
              <a:rPr b="1" i="0" lang="en-US" sz="683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Wagner dos Santos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10"/>
          <p:cNvSpPr/>
          <p:nvPr/>
        </p:nvSpPr>
        <p:spPr>
          <a:xfrm>
            <a:off x="3030234" y="2975372"/>
            <a:ext cx="2604929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Courier New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Courier New"/>
                <a:ea typeface="Courier New"/>
                <a:cs typeface="Courier New"/>
                <a:sym typeface="Courier New"/>
              </a:rPr>
              <a:t>wsbrito1975@gmail.com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10"/>
          <p:cNvSpPr/>
          <p:nvPr/>
        </p:nvSpPr>
        <p:spPr>
          <a:xfrm>
            <a:off x="5635163" y="2975372"/>
            <a:ext cx="1922924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Courier New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Courier New"/>
                <a:ea typeface="Courier New"/>
                <a:cs typeface="Courier New"/>
                <a:sym typeface="Courier New"/>
              </a:rPr>
              <a:t>+55 21 99322-1235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10"/>
          <p:cNvSpPr/>
          <p:nvPr/>
        </p:nvSpPr>
        <p:spPr>
          <a:xfrm>
            <a:off x="1585913" y="3361134"/>
            <a:ext cx="1444321" cy="382191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83"/>
              <a:buFont typeface="Poppins"/>
              <a:buNone/>
            </a:pPr>
            <a:r>
              <a:rPr b="1" i="0" lang="en-US" sz="683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Rafael Vieira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10"/>
          <p:cNvSpPr/>
          <p:nvPr/>
        </p:nvSpPr>
        <p:spPr>
          <a:xfrm>
            <a:off x="3030234" y="3361134"/>
            <a:ext cx="2604929" cy="382191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Courier New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Courier New"/>
                <a:ea typeface="Courier New"/>
                <a:cs typeface="Courier New"/>
                <a:sym typeface="Courier New"/>
              </a:rPr>
              <a:t>rafaelvrsilva@hotmail.com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10"/>
          <p:cNvSpPr/>
          <p:nvPr/>
        </p:nvSpPr>
        <p:spPr>
          <a:xfrm>
            <a:off x="5635163" y="3361134"/>
            <a:ext cx="1922924" cy="382191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70050" spcFirstLastPara="1" rIns="170050" wrap="square" tIns="13600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Courier New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Courier New"/>
                <a:ea typeface="Courier New"/>
                <a:cs typeface="Courier New"/>
                <a:sym typeface="Courier New"/>
              </a:rPr>
              <a:t>+55 16 99125-9552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10"/>
          <p:cNvSpPr/>
          <p:nvPr/>
        </p:nvSpPr>
        <p:spPr>
          <a:xfrm>
            <a:off x="1357313" y="4407694"/>
            <a:ext cx="6429375" cy="171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84"/>
              <a:buFont typeface="Noto Sans"/>
              <a:buNone/>
            </a:pPr>
            <a:r>
              <a:rPr b="1" i="0" lang="en-US" sz="78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Agradecimentos</a:t>
            </a:r>
            <a:endParaRPr b="0" i="0" sz="7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10"/>
          <p:cNvSpPr/>
          <p:nvPr/>
        </p:nvSpPr>
        <p:spPr>
          <a:xfrm>
            <a:off x="2071688" y="4664869"/>
            <a:ext cx="5000625" cy="320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8817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27"/>
              <a:buFont typeface="Noto Sans"/>
              <a:buNone/>
            </a:pPr>
            <a:r>
              <a:rPr b="0" i="0" lang="en-US" sz="7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Agradecemos à banca examinadora pela oportunidade de apresentar este projeto e ao curso de IA pela excelente formação e orientação durante o desenvolvimento desta solução inovadora.</a:t>
            </a:r>
            <a:endParaRPr b="0" i="0" sz="72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5987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2"/>
          <p:cNvSpPr/>
          <p:nvPr/>
        </p:nvSpPr>
        <p:spPr>
          <a:xfrm>
            <a:off x="428625" y="357188"/>
            <a:ext cx="828675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1602"/>
              <a:buFont typeface="Noto Sans"/>
              <a:buNone/>
            </a:pPr>
            <a:r>
              <a:rPr b="1" i="0" lang="en-US" sz="1602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O Gargalo da Conformidade Fiscal no Brasil</a:t>
            </a:r>
            <a:endParaRPr b="0" i="0" sz="1602" u="none" cap="none" strike="noStrike">
              <a:solidFill>
                <a:srgbClr val="06B6D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2"/>
          <p:cNvSpPr/>
          <p:nvPr/>
        </p:nvSpPr>
        <p:spPr>
          <a:xfrm>
            <a:off x="428625" y="757238"/>
            <a:ext cx="8286750" cy="192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Processamento manual de documentos fiscais: lento, custoso e propenso a erros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2"/>
          <p:cNvSpPr/>
          <p:nvPr/>
        </p:nvSpPr>
        <p:spPr>
          <a:xfrm>
            <a:off x="428625" y="1350169"/>
            <a:ext cx="3964781" cy="1365852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428625" y="1350169"/>
            <a:ext cx="28575" cy="1365852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600075" y="1521619"/>
            <a:ext cx="228600" cy="2286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600075" y="1521619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1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2"/>
          <p:cNvSpPr/>
          <p:nvPr/>
        </p:nvSpPr>
        <p:spPr>
          <a:xfrm>
            <a:off x="872975" y="1550194"/>
            <a:ext cx="36219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84"/>
              <a:buFont typeface="Noto Sans"/>
              <a:buNone/>
            </a:pPr>
            <a:r>
              <a:rPr b="1" i="0" lang="en-US" sz="108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O Volume Massivo de Dados</a:t>
            </a:r>
            <a:endParaRPr b="0" i="0" sz="10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2"/>
          <p:cNvSpPr/>
          <p:nvPr/>
        </p:nvSpPr>
        <p:spPr>
          <a:xfrm>
            <a:off x="600075" y="1873081"/>
            <a:ext cx="362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817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27"/>
              <a:buFont typeface="Noto Sans"/>
              <a:buNone/>
            </a:pP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Mais de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80 milhões de NF-e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(Notas Fiscais Eletrônicas) emitidas mensalmente (Dados SEFAZ). A extração manual é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tediosa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e consome horas preciosas.</a:t>
            </a:r>
            <a:endParaRPr b="0" i="0" sz="82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2"/>
          <p:cNvSpPr/>
          <p:nvPr/>
        </p:nvSpPr>
        <p:spPr>
          <a:xfrm>
            <a:off x="428625" y="2887470"/>
            <a:ext cx="3964800" cy="13659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428625" y="2887470"/>
            <a:ext cx="28575" cy="1365852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600075" y="3058920"/>
            <a:ext cx="228600" cy="2286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600075" y="3058920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2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2"/>
          <p:cNvSpPr/>
          <p:nvPr/>
        </p:nvSpPr>
        <p:spPr>
          <a:xfrm>
            <a:off x="872963" y="3116083"/>
            <a:ext cx="36219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84"/>
              <a:buFont typeface="Noto Sans"/>
              <a:buNone/>
            </a:pPr>
            <a:r>
              <a:rPr b="1" i="0" lang="en-US" sz="108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A Ineficiência e o Risco de Erro</a:t>
            </a:r>
            <a:endParaRPr b="0" i="0" sz="10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2"/>
          <p:cNvSpPr/>
          <p:nvPr/>
        </p:nvSpPr>
        <p:spPr>
          <a:xfrm>
            <a:off x="600075" y="3410382"/>
            <a:ext cx="362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817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27"/>
              <a:buFont typeface="Noto Sans"/>
              <a:buNone/>
            </a:pP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A extração manual de dados de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PDFs, CSVs e XMLs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é propensa a erros humanos. Impacta diretamente a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produtividade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e a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conformidade fiscal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das empresas.</a:t>
            </a:r>
            <a:endParaRPr b="0" i="0" sz="82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2"/>
          <p:cNvSpPr/>
          <p:nvPr/>
        </p:nvSpPr>
        <p:spPr>
          <a:xfrm>
            <a:off x="428625" y="4424772"/>
            <a:ext cx="3964781" cy="1205843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428625" y="4424772"/>
            <a:ext cx="28575" cy="1205843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600075" y="4596222"/>
            <a:ext cx="228600" cy="2286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600075" y="4596222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3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2"/>
          <p:cNvSpPr/>
          <p:nvPr/>
        </p:nvSpPr>
        <p:spPr>
          <a:xfrm>
            <a:off x="872988" y="4622400"/>
            <a:ext cx="36219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84"/>
              <a:buFont typeface="Noto Sans"/>
              <a:buNone/>
            </a:pPr>
            <a:r>
              <a:rPr b="1" i="0" lang="en-US" sz="108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A Inconsistência de Formatos</a:t>
            </a:r>
            <a:endParaRPr b="0" i="0" sz="10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600075" y="4947685"/>
            <a:ext cx="36219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817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27"/>
              <a:buFont typeface="Noto Sans"/>
              <a:buNone/>
            </a:pP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Empresas e contadores lidam com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múltiplos formatos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e layouts variados, exigindo adaptação constante e consumindo tempo valioso.</a:t>
            </a:r>
            <a:endParaRPr b="0" i="0" sz="82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5382821" y="1160102"/>
            <a:ext cx="2823300" cy="2823300"/>
          </a:xfrm>
          <a:prstGeom prst="rect">
            <a:avLst/>
          </a:prstGeom>
          <a:solidFill>
            <a:srgbClr val="06B6D4">
              <a:alpha val="9803"/>
            </a:srgbClr>
          </a:solidFill>
          <a:ln>
            <a:noFill/>
          </a:ln>
        </p:spPr>
        <p:txBody>
          <a:bodyPr anchorCtr="0" anchor="ctr" bIns="129050" lIns="129050" spcFirstLastPara="1" rIns="129050" wrap="square" tIns="129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5382821" y="1860907"/>
            <a:ext cx="2823300" cy="7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890"/>
              </a:lnSpc>
              <a:spcBef>
                <a:spcPts val="0"/>
              </a:spcBef>
              <a:spcAft>
                <a:spcPts val="0"/>
              </a:spcAft>
              <a:buClr>
                <a:srgbClr val="06B6D4"/>
              </a:buClr>
              <a:buSzPts val="5266"/>
              <a:buFont typeface="Noto Sans"/>
              <a:buNone/>
            </a:pPr>
            <a:r>
              <a:rPr b="1" i="0" lang="en-US" sz="5266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80M</a:t>
            </a:r>
            <a:endParaRPr b="0" i="0" sz="526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5349725" y="2545375"/>
            <a:ext cx="2856600" cy="2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1249"/>
              <a:buFont typeface="Noto Sans"/>
              <a:buNone/>
            </a:pPr>
            <a:r>
              <a:rPr b="1" i="0" lang="en-US" sz="1249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NF-e por Mês</a:t>
            </a:r>
            <a:endParaRPr b="0" i="0" sz="124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5382821" y="3405559"/>
            <a:ext cx="28233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506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1026"/>
              <a:buFont typeface="Noto Sans"/>
              <a:buNone/>
            </a:pPr>
            <a:r>
              <a:rPr b="0" i="0" lang="en-US" sz="1026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Documentos fiscais processados manualmente todos os meses no Brasil</a:t>
            </a:r>
            <a:endParaRPr b="0" i="0" sz="102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/>
          <p:nvPr/>
        </p:nvSpPr>
        <p:spPr>
          <a:xfrm>
            <a:off x="428625" y="357188"/>
            <a:ext cx="828675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1602"/>
              <a:buFont typeface="Noto Sans"/>
              <a:buNone/>
            </a:pPr>
            <a:r>
              <a:rPr b="1" i="0" lang="en-US" sz="1602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Objetivo: Um Agente Inteligente para Extração e Normalização</a:t>
            </a:r>
            <a:endParaRPr b="0" i="0" sz="1602" u="none" cap="none" strike="noStrike">
              <a:solidFill>
                <a:srgbClr val="06B6D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3"/>
          <p:cNvSpPr/>
          <p:nvPr/>
        </p:nvSpPr>
        <p:spPr>
          <a:xfrm>
            <a:off x="428625" y="757238"/>
            <a:ext cx="8286900" cy="1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885"/>
              <a:buFont typeface="Noto Sans"/>
              <a:buNone/>
            </a:pPr>
            <a:r>
              <a:rPr b="1" i="0" lang="en-US" sz="985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Desenvolver uma solução de IA que transforma dados fiscais brutos em inteligência estruturada</a:t>
            </a:r>
            <a:endParaRPr b="0" i="0" sz="9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3"/>
          <p:cNvSpPr/>
          <p:nvPr/>
        </p:nvSpPr>
        <p:spPr>
          <a:xfrm>
            <a:off x="1048278" y="1464431"/>
            <a:ext cx="2428800" cy="2428800"/>
          </a:xfrm>
          <a:prstGeom prst="rect">
            <a:avLst/>
          </a:prstGeom>
          <a:solidFill>
            <a:srgbClr val="06B6D4">
              <a:alpha val="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278" y="1464431"/>
            <a:ext cx="2428875" cy="242887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/>
          <p:nvPr/>
        </p:nvSpPr>
        <p:spPr>
          <a:xfrm>
            <a:off x="4750594" y="1278731"/>
            <a:ext cx="3964781" cy="192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885"/>
              <a:buFont typeface="Noto Sans"/>
              <a:buNone/>
            </a:pPr>
            <a:r>
              <a:rPr b="1" i="0" lang="en-US" sz="1085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Missão Principal</a:t>
            </a:r>
            <a:endParaRPr b="0" i="0" sz="10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3"/>
          <p:cNvSpPr/>
          <p:nvPr/>
        </p:nvSpPr>
        <p:spPr>
          <a:xfrm>
            <a:off x="4755092" y="1585913"/>
            <a:ext cx="36933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817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27"/>
              <a:buFont typeface="Noto Sans"/>
              <a:buNone/>
            </a:pP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Desenvolver um agente capaz de executar a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extração de dados fiscais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de múltiplas fontes (CSV, XML e PDF).</a:t>
            </a:r>
            <a:endParaRPr b="0" i="0" sz="82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4755102" y="2020225"/>
            <a:ext cx="33117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817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27"/>
              <a:buFont typeface="Noto Sans"/>
              <a:buNone/>
            </a:pP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Realizar a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normalização semântica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dos dados extraídos.</a:t>
            </a:r>
            <a:endParaRPr b="0" i="0" sz="82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3"/>
          <p:cNvSpPr/>
          <p:nvPr/>
        </p:nvSpPr>
        <p:spPr>
          <a:xfrm>
            <a:off x="4755092" y="2258944"/>
            <a:ext cx="36933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817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27"/>
              <a:buFont typeface="Noto Sans"/>
              <a:buNone/>
            </a:pP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Possibilitar ao usuário efetuar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consultas simples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e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exportar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dados para outros sistemas (JSON, Excel).</a:t>
            </a:r>
            <a:endParaRPr b="0" i="0" sz="82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3"/>
          <p:cNvSpPr/>
          <p:nvPr/>
        </p:nvSpPr>
        <p:spPr>
          <a:xfrm>
            <a:off x="4750594" y="2814582"/>
            <a:ext cx="3964781" cy="192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885"/>
              <a:buFont typeface="Noto Sans"/>
              <a:buNone/>
            </a:pPr>
            <a:r>
              <a:rPr b="1" i="0" lang="en-US" sz="1085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Tecnologias-Chave</a:t>
            </a:r>
            <a:endParaRPr b="0" i="0" sz="10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3"/>
          <p:cNvSpPr/>
          <p:nvPr/>
        </p:nvSpPr>
        <p:spPr>
          <a:xfrm>
            <a:off x="4750594" y="3121763"/>
            <a:ext cx="3964781" cy="450056"/>
          </a:xfrm>
          <a:prstGeom prst="rect">
            <a:avLst/>
          </a:prstGeom>
          <a:solidFill>
            <a:srgbClr val="06B6D4">
              <a:alpha val="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4750594" y="3121763"/>
            <a:ext cx="21431" cy="450056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"/>
          <p:cNvSpPr/>
          <p:nvPr/>
        </p:nvSpPr>
        <p:spPr>
          <a:xfrm>
            <a:off x="4864894" y="3232491"/>
            <a:ext cx="228600" cy="2286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3"/>
          <p:cNvSpPr/>
          <p:nvPr/>
        </p:nvSpPr>
        <p:spPr>
          <a:xfrm>
            <a:off x="4864894" y="3232491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123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4"/>
              <a:buFont typeface="Noto Sans"/>
              <a:buNone/>
            </a:pPr>
            <a:r>
              <a:rPr b="1" i="0" lang="en-US" sz="58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OCR</a:t>
            </a:r>
            <a:endParaRPr b="0" i="0" sz="5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5179229" y="3207500"/>
            <a:ext cx="31428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8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Reconhecimento Óptico de Caracteres</a:t>
            </a:r>
            <a:endParaRPr b="0" i="0" sz="8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5179229" y="3357517"/>
            <a:ext cx="31428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Noto Sans"/>
              <a:buNone/>
            </a:pPr>
            <a:r>
              <a:rPr b="0" i="0" lang="en-US" sz="821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Para extração de PDFs</a:t>
            </a:r>
            <a:endParaRPr b="0" i="0" sz="8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4750594" y="3657544"/>
            <a:ext cx="3964781" cy="450056"/>
          </a:xfrm>
          <a:prstGeom prst="rect">
            <a:avLst/>
          </a:prstGeom>
          <a:solidFill>
            <a:srgbClr val="06B6D4">
              <a:alpha val="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"/>
          <p:cNvSpPr/>
          <p:nvPr/>
        </p:nvSpPr>
        <p:spPr>
          <a:xfrm>
            <a:off x="4750594" y="3657544"/>
            <a:ext cx="21431" cy="450056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"/>
          <p:cNvSpPr/>
          <p:nvPr/>
        </p:nvSpPr>
        <p:spPr>
          <a:xfrm>
            <a:off x="4864894" y="3768272"/>
            <a:ext cx="228600" cy="2286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4864894" y="3768272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123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4"/>
              <a:buFont typeface="Noto Sans"/>
              <a:buNone/>
            </a:pPr>
            <a:r>
              <a:rPr b="1" i="0" lang="en-US" sz="58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NLP</a:t>
            </a:r>
            <a:endParaRPr b="0" i="0" sz="5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5179229" y="3743273"/>
            <a:ext cx="31605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8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Processamento de Linguagem Natural</a:t>
            </a:r>
            <a:endParaRPr b="0" i="0" sz="8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5179229" y="3893290"/>
            <a:ext cx="31605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Noto Sans"/>
              <a:buNone/>
            </a:pPr>
            <a:r>
              <a:rPr b="0" i="0" lang="en-US" sz="821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Para análise de dados relevantes</a:t>
            </a:r>
            <a:endParaRPr b="0" i="0" sz="8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4750594" y="4193325"/>
            <a:ext cx="3964781" cy="450056"/>
          </a:xfrm>
          <a:prstGeom prst="rect">
            <a:avLst/>
          </a:prstGeom>
          <a:solidFill>
            <a:srgbClr val="06B6D4">
              <a:alpha val="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3"/>
          <p:cNvSpPr/>
          <p:nvPr/>
        </p:nvSpPr>
        <p:spPr>
          <a:xfrm>
            <a:off x="4750594" y="4193325"/>
            <a:ext cx="21431" cy="450056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3"/>
          <p:cNvSpPr/>
          <p:nvPr/>
        </p:nvSpPr>
        <p:spPr>
          <a:xfrm>
            <a:off x="4864894" y="4304054"/>
            <a:ext cx="228600" cy="2286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3"/>
          <p:cNvSpPr/>
          <p:nvPr/>
        </p:nvSpPr>
        <p:spPr>
          <a:xfrm>
            <a:off x="4864894" y="4304054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123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4"/>
              <a:buFont typeface="Noto Sans"/>
              <a:buNone/>
            </a:pPr>
            <a:r>
              <a:rPr b="1" i="0" lang="en-US" sz="58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LLM</a:t>
            </a:r>
            <a:endParaRPr b="0" i="0" sz="5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5179229" y="4279047"/>
            <a:ext cx="20088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8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Large Language Models</a:t>
            </a:r>
            <a:endParaRPr b="0" i="0" sz="8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3"/>
          <p:cNvSpPr/>
          <p:nvPr/>
        </p:nvSpPr>
        <p:spPr>
          <a:xfrm>
            <a:off x="5179229" y="4429064"/>
            <a:ext cx="20088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Noto Sans"/>
              <a:buNone/>
            </a:pPr>
            <a:r>
              <a:rPr b="0" i="0" lang="en-US" sz="821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Para validação e estruturação</a:t>
            </a:r>
            <a:endParaRPr b="0" i="0" sz="8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"/>
          <p:cNvSpPr/>
          <p:nvPr/>
        </p:nvSpPr>
        <p:spPr>
          <a:xfrm>
            <a:off x="428625" y="357188"/>
            <a:ext cx="828675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1602"/>
              <a:buFont typeface="Noto Sans"/>
              <a:buNone/>
            </a:pPr>
            <a:r>
              <a:rPr b="1" i="0" lang="en-US" sz="1602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A Solução: Agente de Extração Inteligente Multi-Etapas</a:t>
            </a:r>
            <a:endParaRPr b="0" i="0" sz="1602" u="none" cap="none" strike="noStrike">
              <a:solidFill>
                <a:srgbClr val="06B6D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428625" y="757238"/>
            <a:ext cx="8286750" cy="192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Uma arquitetura robusta e escalável, resultado da fusão dos grupos Agentes 150 e Ether A.I.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428625" y="1228851"/>
            <a:ext cx="43641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7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Fluxo de Operação</a:t>
            </a:r>
            <a:endParaRPr b="0" i="0" sz="7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4"/>
          <p:cNvSpPr/>
          <p:nvPr/>
        </p:nvSpPr>
        <p:spPr>
          <a:xfrm>
            <a:off x="428625" y="1464588"/>
            <a:ext cx="3836400" cy="271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"/>
          <p:cNvSpPr/>
          <p:nvPr/>
        </p:nvSpPr>
        <p:spPr>
          <a:xfrm>
            <a:off x="428625" y="1464588"/>
            <a:ext cx="3770100" cy="318000"/>
          </a:xfrm>
          <a:prstGeom prst="rect">
            <a:avLst/>
          </a:prstGeom>
          <a:solidFill>
            <a:srgbClr val="06B6D4">
              <a:alpha val="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4"/>
          <p:cNvSpPr/>
          <p:nvPr/>
        </p:nvSpPr>
        <p:spPr>
          <a:xfrm>
            <a:off x="428625" y="1464594"/>
            <a:ext cx="772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19125" spcFirstLastPara="1" rIns="119125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1A1A2E"/>
                </a:solidFill>
                <a:latin typeface="Poppins"/>
                <a:ea typeface="Poppins"/>
                <a:cs typeface="Poppins"/>
                <a:sym typeface="Poppins"/>
              </a:rPr>
              <a:t>Etapa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1201573" y="1464594"/>
            <a:ext cx="16272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19125" spcFirstLastPara="1" rIns="119125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1A1A2E"/>
                </a:solidFill>
                <a:latin typeface="Poppins"/>
                <a:ea typeface="Poppins"/>
                <a:cs typeface="Poppins"/>
                <a:sym typeface="Poppins"/>
              </a:rPr>
              <a:t>Descrição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2538619" y="1464588"/>
            <a:ext cx="17265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19125" spcFirstLastPara="1" rIns="119125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1A1A2E"/>
                </a:solidFill>
                <a:latin typeface="Poppins"/>
                <a:ea typeface="Poppins"/>
                <a:cs typeface="Poppins"/>
                <a:sym typeface="Poppins"/>
              </a:rPr>
              <a:t>Tecnologia Principal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428625" y="1782484"/>
            <a:ext cx="3836400" cy="600000"/>
          </a:xfrm>
          <a:prstGeom prst="rect">
            <a:avLst/>
          </a:prstGeom>
          <a:solidFill>
            <a:srgbClr val="6366F1">
              <a:alpha val="274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"/>
          <p:cNvSpPr/>
          <p:nvPr/>
        </p:nvSpPr>
        <p:spPr>
          <a:xfrm>
            <a:off x="428625" y="1782490"/>
            <a:ext cx="7728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19125" spcFirstLastPara="1" rIns="119125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1301586" y="1880718"/>
            <a:ext cx="5517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34"/>
              <a:buFont typeface="Noto Sans"/>
              <a:buNone/>
            </a:pPr>
            <a:r>
              <a:rPr b="1" i="0" lang="en-US" sz="63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Parse Inicial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1301586" y="2020021"/>
            <a:ext cx="1212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Leitura e processamento de PDFs/XMLs.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2928882" y="1996804"/>
            <a:ext cx="665100" cy="1749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"/>
          <p:cNvSpPr/>
          <p:nvPr/>
        </p:nvSpPr>
        <p:spPr>
          <a:xfrm>
            <a:off x="2928882" y="1996804"/>
            <a:ext cx="665100" cy="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025" lIns="85075" spcFirstLastPara="1" rIns="85075" wrap="square" tIns="34025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4"/>
              <a:buFont typeface="Noto Sans"/>
              <a:buNone/>
            </a:pPr>
            <a:r>
              <a:rPr b="1" i="0" lang="en-US" sz="53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PyPDF2 / lxml</a:t>
            </a:r>
            <a:endParaRPr b="0" i="0" sz="5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4"/>
          <p:cNvSpPr/>
          <p:nvPr/>
        </p:nvSpPr>
        <p:spPr>
          <a:xfrm>
            <a:off x="428625" y="2382566"/>
            <a:ext cx="7728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19125" spcFirstLastPara="1" rIns="119125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4"/>
          <p:cNvSpPr/>
          <p:nvPr/>
        </p:nvSpPr>
        <p:spPr>
          <a:xfrm>
            <a:off x="1301586" y="2477221"/>
            <a:ext cx="8277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34"/>
              <a:buFont typeface="Noto Sans"/>
              <a:buNone/>
            </a:pPr>
            <a:r>
              <a:rPr b="1" i="0" lang="en-US" sz="63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Análise Semântica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1301586" y="2616524"/>
            <a:ext cx="12537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Extração de entidades fiscais relevantes.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2928882" y="2593307"/>
            <a:ext cx="1186800" cy="1749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4"/>
          <p:cNvSpPr/>
          <p:nvPr/>
        </p:nvSpPr>
        <p:spPr>
          <a:xfrm>
            <a:off x="2928882" y="2593307"/>
            <a:ext cx="1186800" cy="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025" lIns="85075" spcFirstLastPara="1" rIns="85075" wrap="square" tIns="34025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4"/>
              <a:buFont typeface="Noto Sans"/>
              <a:buNone/>
            </a:pPr>
            <a:r>
              <a:rPr b="1" i="0" lang="en-US" sz="53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LLM (Groq/OpenAI/Gemini)</a:t>
            </a:r>
            <a:endParaRPr b="0" i="0" sz="5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4"/>
          <p:cNvSpPr/>
          <p:nvPr/>
        </p:nvSpPr>
        <p:spPr>
          <a:xfrm>
            <a:off x="428625" y="2979075"/>
            <a:ext cx="3836400" cy="596400"/>
          </a:xfrm>
          <a:prstGeom prst="rect">
            <a:avLst/>
          </a:prstGeom>
          <a:solidFill>
            <a:srgbClr val="6366F1">
              <a:alpha val="274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4"/>
          <p:cNvSpPr/>
          <p:nvPr/>
        </p:nvSpPr>
        <p:spPr>
          <a:xfrm>
            <a:off x="428625" y="2979068"/>
            <a:ext cx="7728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19125" spcFirstLastPara="1" rIns="119125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4"/>
          <p:cNvSpPr/>
          <p:nvPr/>
        </p:nvSpPr>
        <p:spPr>
          <a:xfrm>
            <a:off x="1301586" y="3073724"/>
            <a:ext cx="4356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34"/>
              <a:buFont typeface="Noto Sans"/>
              <a:buNone/>
            </a:pPr>
            <a:r>
              <a:rPr b="1" i="0" lang="en-US" sz="63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Validação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1301586" y="3213027"/>
            <a:ext cx="1230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Checagem de consistência e regras fiscais.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4"/>
          <p:cNvSpPr/>
          <p:nvPr/>
        </p:nvSpPr>
        <p:spPr>
          <a:xfrm>
            <a:off x="2928882" y="3189810"/>
            <a:ext cx="651300" cy="1749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"/>
          <p:cNvSpPr/>
          <p:nvPr/>
        </p:nvSpPr>
        <p:spPr>
          <a:xfrm>
            <a:off x="2928882" y="3189810"/>
            <a:ext cx="651300" cy="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025" lIns="85075" spcFirstLastPara="1" rIns="85075" wrap="square" tIns="34025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4"/>
              <a:buFont typeface="Noto Sans"/>
              <a:buNone/>
            </a:pPr>
            <a:r>
              <a:rPr b="1" i="0" lang="en-US" sz="53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Regras + LLM</a:t>
            </a:r>
            <a:endParaRPr b="0" i="0" sz="5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4"/>
          <p:cNvSpPr/>
          <p:nvPr/>
        </p:nvSpPr>
        <p:spPr>
          <a:xfrm>
            <a:off x="428625" y="3575571"/>
            <a:ext cx="7728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19125" spcFirstLastPara="1" rIns="119125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1301586" y="3670227"/>
            <a:ext cx="3261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34"/>
              <a:buFont typeface="Noto Sans"/>
              <a:buNone/>
            </a:pPr>
            <a:r>
              <a:rPr b="1" i="0" lang="en-US" sz="63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Output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1301586" y="3809530"/>
            <a:ext cx="963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Exportação dos dados estruturados.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"/>
          <p:cNvSpPr/>
          <p:nvPr/>
        </p:nvSpPr>
        <p:spPr>
          <a:xfrm>
            <a:off x="2928882" y="3786313"/>
            <a:ext cx="846900" cy="1749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4"/>
          <p:cNvSpPr/>
          <p:nvPr/>
        </p:nvSpPr>
        <p:spPr>
          <a:xfrm>
            <a:off x="2928882" y="3786313"/>
            <a:ext cx="846900" cy="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025" lIns="85075" spcFirstLastPara="1" rIns="85075" wrap="square" tIns="34025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4"/>
              <a:buFont typeface="Noto Sans"/>
              <a:buNone/>
            </a:pPr>
            <a:r>
              <a:rPr b="1" i="0" lang="en-US" sz="53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Pandas / Streamlit</a:t>
            </a:r>
            <a:endParaRPr b="0" i="0" sz="5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4578675" y="3193109"/>
            <a:ext cx="4364100" cy="7329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>
            <a:off x="4578675" y="3193109"/>
            <a:ext cx="28500" cy="7329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"/>
          <p:cNvSpPr/>
          <p:nvPr/>
        </p:nvSpPr>
        <p:spPr>
          <a:xfrm>
            <a:off x="4692975" y="3307409"/>
            <a:ext cx="41355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Arquitetura: Sistema de Agentes Colaborativos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4692975" y="3514578"/>
            <a:ext cx="41355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04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Um agente para parsing, outro para extração, terceiro para relatório – garantindo robustez e escalabilidade.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4920196" y="2819726"/>
            <a:ext cx="35391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85075" spcFirstLastPara="1" rIns="85075" wrap="square" tIns="0">
            <a:spAutoFit/>
          </a:bodyPr>
          <a:lstStyle/>
          <a:p>
            <a:pPr indent="0" lvl="0" marL="0" marR="0" rtl="0" algn="ctr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Noto Sans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Diagrama conceitual do fluxo de processamento multi-etapas do agente de extração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8675" y="1490100"/>
            <a:ext cx="4364100" cy="12552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"/>
          <p:cNvSpPr/>
          <p:nvPr/>
        </p:nvSpPr>
        <p:spPr>
          <a:xfrm>
            <a:off x="428625" y="357188"/>
            <a:ext cx="828675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1602"/>
              <a:buFont typeface="Noto Sans"/>
              <a:buNone/>
            </a:pPr>
            <a:r>
              <a:rPr b="1" i="0" lang="en-US" sz="1602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Detalhamento do Produto: Funcionalidades Principais</a:t>
            </a:r>
            <a:endParaRPr b="0" i="0" sz="1602" u="none" cap="none" strike="noStrike">
              <a:solidFill>
                <a:srgbClr val="06B6D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28625" y="757238"/>
            <a:ext cx="8286750" cy="192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Transformando documentos fiscais em dados prontos para análise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28625" y="1278731"/>
            <a:ext cx="3964781" cy="603647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5"/>
          <p:cNvSpPr/>
          <p:nvPr/>
        </p:nvSpPr>
        <p:spPr>
          <a:xfrm>
            <a:off x="428625" y="1278731"/>
            <a:ext cx="28575" cy="603647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5"/>
          <p:cNvSpPr/>
          <p:nvPr/>
        </p:nvSpPr>
        <p:spPr>
          <a:xfrm>
            <a:off x="571500" y="1421606"/>
            <a:ext cx="285750" cy="28575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"/>
          <p:cNvSpPr/>
          <p:nvPr/>
        </p:nvSpPr>
        <p:spPr>
          <a:xfrm>
            <a:off x="571500" y="1421606"/>
            <a:ext cx="285750" cy="285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📤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971550" y="1421606"/>
            <a:ext cx="2772221" cy="150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Upload e Processamento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971550" y="1600200"/>
            <a:ext cx="2772221" cy="139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Suporte a </a:t>
            </a:r>
            <a:r>
              <a:rPr b="1" i="0" lang="en-US" sz="63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PDF</a:t>
            </a: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(com OCR implícito via IA) e </a:t>
            </a:r>
            <a:r>
              <a:rPr b="1" i="0" lang="en-US" sz="63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XML nativo</a:t>
            </a: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de NF-e.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428625" y="1996678"/>
            <a:ext cx="3964781" cy="74295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5"/>
          <p:cNvSpPr/>
          <p:nvPr/>
        </p:nvSpPr>
        <p:spPr>
          <a:xfrm>
            <a:off x="428625" y="1996678"/>
            <a:ext cx="28575" cy="74295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"/>
          <p:cNvSpPr/>
          <p:nvPr/>
        </p:nvSpPr>
        <p:spPr>
          <a:xfrm>
            <a:off x="571500" y="2139553"/>
            <a:ext cx="285750" cy="28575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5"/>
          <p:cNvSpPr/>
          <p:nvPr/>
        </p:nvSpPr>
        <p:spPr>
          <a:xfrm>
            <a:off x="571500" y="2139553"/>
            <a:ext cx="285750" cy="285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🔍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5"/>
          <p:cNvSpPr/>
          <p:nvPr/>
        </p:nvSpPr>
        <p:spPr>
          <a:xfrm>
            <a:off x="971550" y="2139553"/>
            <a:ext cx="3278981" cy="150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Extração Inteligente de Campos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5"/>
          <p:cNvSpPr/>
          <p:nvPr/>
        </p:nvSpPr>
        <p:spPr>
          <a:xfrm>
            <a:off x="971550" y="2318147"/>
            <a:ext cx="3278981" cy="2786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Identificação automática de emitente (CNPJ/Razão Social), tomador, valor total, ICMS/ST, itens/produtos, datas e códigos fiscais.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5"/>
          <p:cNvSpPr/>
          <p:nvPr/>
        </p:nvSpPr>
        <p:spPr>
          <a:xfrm>
            <a:off x="428625" y="2853928"/>
            <a:ext cx="3964781" cy="603647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5"/>
          <p:cNvSpPr/>
          <p:nvPr/>
        </p:nvSpPr>
        <p:spPr>
          <a:xfrm>
            <a:off x="428625" y="2853928"/>
            <a:ext cx="28575" cy="603647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571500" y="2996803"/>
            <a:ext cx="285750" cy="28575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5"/>
          <p:cNvSpPr/>
          <p:nvPr/>
        </p:nvSpPr>
        <p:spPr>
          <a:xfrm>
            <a:off x="571500" y="2996803"/>
            <a:ext cx="285750" cy="285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✓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5"/>
          <p:cNvSpPr/>
          <p:nvPr/>
        </p:nvSpPr>
        <p:spPr>
          <a:xfrm>
            <a:off x="971550" y="2996803"/>
            <a:ext cx="3237263" cy="150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Validação e Estruturação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5"/>
          <p:cNvSpPr/>
          <p:nvPr/>
        </p:nvSpPr>
        <p:spPr>
          <a:xfrm>
            <a:off x="971550" y="3175397"/>
            <a:ext cx="3237263" cy="139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Uso de LLMs para validar dados e gerar output em </a:t>
            </a:r>
            <a:r>
              <a:rPr b="1" i="0" lang="en-US" sz="63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JSON, Excel ou Tabela</a:t>
            </a: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428625" y="3571875"/>
            <a:ext cx="3964781" cy="603647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5"/>
          <p:cNvSpPr/>
          <p:nvPr/>
        </p:nvSpPr>
        <p:spPr>
          <a:xfrm>
            <a:off x="428625" y="3571875"/>
            <a:ext cx="28575" cy="603647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5"/>
          <p:cNvSpPr/>
          <p:nvPr/>
        </p:nvSpPr>
        <p:spPr>
          <a:xfrm>
            <a:off x="571500" y="3714750"/>
            <a:ext cx="285750" cy="28575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5"/>
          <p:cNvSpPr/>
          <p:nvPr/>
        </p:nvSpPr>
        <p:spPr>
          <a:xfrm>
            <a:off x="571500" y="3714750"/>
            <a:ext cx="285750" cy="285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📊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5"/>
          <p:cNvSpPr/>
          <p:nvPr/>
        </p:nvSpPr>
        <p:spPr>
          <a:xfrm>
            <a:off x="971550" y="3714750"/>
            <a:ext cx="2782267" cy="150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Relatórios Customizados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5"/>
          <p:cNvSpPr/>
          <p:nvPr/>
        </p:nvSpPr>
        <p:spPr>
          <a:xfrm>
            <a:off x="971550" y="3893344"/>
            <a:ext cx="2782267" cy="139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Geração de sumários fiscais e análise de deduções por imposto.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428625" y="4289822"/>
            <a:ext cx="3964781" cy="603647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5"/>
          <p:cNvSpPr/>
          <p:nvPr/>
        </p:nvSpPr>
        <p:spPr>
          <a:xfrm>
            <a:off x="428625" y="4289822"/>
            <a:ext cx="28575" cy="603647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5"/>
          <p:cNvSpPr/>
          <p:nvPr/>
        </p:nvSpPr>
        <p:spPr>
          <a:xfrm>
            <a:off x="571500" y="4432697"/>
            <a:ext cx="285750" cy="28575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5"/>
          <p:cNvSpPr/>
          <p:nvPr/>
        </p:nvSpPr>
        <p:spPr>
          <a:xfrm>
            <a:off x="571500" y="4432697"/>
            <a:ext cx="285750" cy="285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🎨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971550" y="4432697"/>
            <a:ext cx="3217450" cy="150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Interface Amigável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5"/>
          <p:cNvSpPr/>
          <p:nvPr/>
        </p:nvSpPr>
        <p:spPr>
          <a:xfrm>
            <a:off x="971550" y="4611291"/>
            <a:ext cx="3217450" cy="139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Interface web (via Streamlit ou Gradio) para demonstração e uso intuitivo.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5518547" y="1278731"/>
            <a:ext cx="2428875" cy="2714625"/>
          </a:xfrm>
          <a:prstGeom prst="rect">
            <a:avLst/>
          </a:prstGeom>
          <a:solidFill>
            <a:srgbClr val="06B6D4">
              <a:alpha val="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7" name="Google Shape;16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18547" y="1278731"/>
            <a:ext cx="2428875" cy="271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/>
          <p:nvPr/>
        </p:nvSpPr>
        <p:spPr>
          <a:xfrm>
            <a:off x="428625" y="357188"/>
            <a:ext cx="828675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1602"/>
              <a:buFont typeface="Noto Sans"/>
              <a:buNone/>
            </a:pPr>
            <a:r>
              <a:rPr b="1" i="0" lang="en-US" sz="1602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Desafios Superados: Adaptação e Normalização Semântica</a:t>
            </a:r>
            <a:endParaRPr b="0" i="0" sz="1602" u="none" cap="none" strike="noStrike">
              <a:solidFill>
                <a:srgbClr val="06B6D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6"/>
          <p:cNvSpPr/>
          <p:nvPr/>
        </p:nvSpPr>
        <p:spPr>
          <a:xfrm>
            <a:off x="428625" y="757238"/>
            <a:ext cx="8286750" cy="192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Abordando a complexidade do cenário fiscal brasileiro com flexibilidade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6"/>
          <p:cNvSpPr/>
          <p:nvPr/>
        </p:nvSpPr>
        <p:spPr>
          <a:xfrm>
            <a:off x="428625" y="1278731"/>
            <a:ext cx="4000500" cy="192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885"/>
              <a:buFont typeface="Noto Sans"/>
              <a:buNone/>
            </a:pPr>
            <a:r>
              <a:rPr b="1" i="0" lang="en-US" sz="1085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Desafios do Projeto</a:t>
            </a:r>
            <a:endParaRPr b="0" i="0" sz="10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6"/>
          <p:cNvSpPr/>
          <p:nvPr/>
        </p:nvSpPr>
        <p:spPr>
          <a:xfrm>
            <a:off x="428625" y="1671638"/>
            <a:ext cx="4000500" cy="1115095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6"/>
          <p:cNvSpPr/>
          <p:nvPr/>
        </p:nvSpPr>
        <p:spPr>
          <a:xfrm>
            <a:off x="428625" y="1671638"/>
            <a:ext cx="28575" cy="1115095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6"/>
          <p:cNvSpPr/>
          <p:nvPr/>
        </p:nvSpPr>
        <p:spPr>
          <a:xfrm>
            <a:off x="571500" y="1814513"/>
            <a:ext cx="228600" cy="2286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6"/>
          <p:cNvSpPr/>
          <p:nvPr/>
        </p:nvSpPr>
        <p:spPr>
          <a:xfrm>
            <a:off x="571500" y="1814513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4"/>
              <a:buFont typeface="Noto Sans"/>
              <a:buNone/>
            </a:pPr>
            <a:r>
              <a:rPr b="1" i="0" lang="en-US" sz="78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⚙</a:t>
            </a:r>
            <a:endParaRPr b="0" i="0" sz="7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6"/>
          <p:cNvSpPr/>
          <p:nvPr/>
        </p:nvSpPr>
        <p:spPr>
          <a:xfrm>
            <a:off x="900038" y="1859451"/>
            <a:ext cx="3714900" cy="1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711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34"/>
              <a:buFont typeface="Noto Sans"/>
              <a:buNone/>
            </a:pPr>
            <a:r>
              <a:rPr b="1" i="0" lang="en-US" sz="93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Adaptação a Layouts Variados</a:t>
            </a:r>
            <a:endParaRPr b="0" i="0" sz="9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6"/>
          <p:cNvSpPr/>
          <p:nvPr/>
        </p:nvSpPr>
        <p:spPr>
          <a:xfrm>
            <a:off x="571500" y="2127219"/>
            <a:ext cx="37149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04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8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Tornar o agente capaz de se adaptar a </a:t>
            </a:r>
            <a:r>
              <a:rPr b="1" i="0" lang="en-US" sz="83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diferentes layouts e formatos</a:t>
            </a:r>
            <a:r>
              <a:rPr b="0" i="0" lang="en-US" sz="8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de documentos fiscais, mantendo precisão na extração.</a:t>
            </a:r>
            <a:endParaRPr b="0" i="0" sz="8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6"/>
          <p:cNvSpPr/>
          <p:nvPr/>
        </p:nvSpPr>
        <p:spPr>
          <a:xfrm>
            <a:off x="428625" y="2929607"/>
            <a:ext cx="4000500" cy="1115095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6"/>
          <p:cNvSpPr/>
          <p:nvPr/>
        </p:nvSpPr>
        <p:spPr>
          <a:xfrm>
            <a:off x="428625" y="2929607"/>
            <a:ext cx="28575" cy="1115095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6"/>
          <p:cNvSpPr/>
          <p:nvPr/>
        </p:nvSpPr>
        <p:spPr>
          <a:xfrm>
            <a:off x="571500" y="3072482"/>
            <a:ext cx="228600" cy="2286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6"/>
          <p:cNvSpPr/>
          <p:nvPr/>
        </p:nvSpPr>
        <p:spPr>
          <a:xfrm>
            <a:off x="571500" y="3072482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4"/>
              <a:buFont typeface="Noto Sans"/>
              <a:buNone/>
            </a:pPr>
            <a:r>
              <a:rPr b="1" i="0" lang="en-US" sz="78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⚖</a:t>
            </a:r>
            <a:endParaRPr b="0" i="0" sz="7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6"/>
          <p:cNvSpPr/>
          <p:nvPr/>
        </p:nvSpPr>
        <p:spPr>
          <a:xfrm>
            <a:off x="900113" y="3115345"/>
            <a:ext cx="3714900" cy="1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711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34"/>
              <a:buFont typeface="Noto Sans"/>
              <a:buNone/>
            </a:pPr>
            <a:r>
              <a:rPr b="1" i="0" lang="en-US" sz="93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Mudanças Legais e Regulatórias</a:t>
            </a:r>
            <a:endParaRPr b="0" i="0" sz="9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6"/>
          <p:cNvSpPr/>
          <p:nvPr/>
        </p:nvSpPr>
        <p:spPr>
          <a:xfrm>
            <a:off x="571500" y="3385189"/>
            <a:ext cx="37149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04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8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Preparar a arquitetura para se adaptar a futuras mudanças legais (ex: IVA) e atualizações nas normas fiscais brasileiras.</a:t>
            </a:r>
            <a:endParaRPr b="0" i="0" sz="8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6"/>
          <p:cNvSpPr/>
          <p:nvPr/>
        </p:nvSpPr>
        <p:spPr>
          <a:xfrm>
            <a:off x="4714875" y="1278731"/>
            <a:ext cx="4000500" cy="192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885"/>
              <a:buFont typeface="Noto Sans"/>
              <a:buNone/>
            </a:pPr>
            <a:r>
              <a:rPr b="1" i="0" lang="en-US" sz="1085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Inovação e Valor Agregado</a:t>
            </a:r>
            <a:endParaRPr b="0" i="0" sz="10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6"/>
          <p:cNvSpPr/>
          <p:nvPr/>
        </p:nvSpPr>
        <p:spPr>
          <a:xfrm>
            <a:off x="4714875" y="1671638"/>
            <a:ext cx="4000500" cy="1115095"/>
          </a:xfrm>
          <a:prstGeom prst="rect">
            <a:avLst/>
          </a:prstGeom>
          <a:solidFill>
            <a:srgbClr val="6366F1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6"/>
          <p:cNvSpPr/>
          <p:nvPr/>
        </p:nvSpPr>
        <p:spPr>
          <a:xfrm>
            <a:off x="4714875" y="1671638"/>
            <a:ext cx="28575" cy="1115095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6"/>
          <p:cNvSpPr/>
          <p:nvPr/>
        </p:nvSpPr>
        <p:spPr>
          <a:xfrm>
            <a:off x="4857750" y="1814513"/>
            <a:ext cx="228600" cy="228600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6"/>
          <p:cNvSpPr/>
          <p:nvPr/>
        </p:nvSpPr>
        <p:spPr>
          <a:xfrm>
            <a:off x="4857750" y="1814513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4"/>
              <a:buFont typeface="Noto Sans"/>
              <a:buNone/>
            </a:pPr>
            <a:r>
              <a:rPr b="1" i="0" lang="en-US" sz="78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✓</a:t>
            </a:r>
            <a:endParaRPr b="0" i="0" sz="7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6"/>
          <p:cNvSpPr/>
          <p:nvPr/>
        </p:nvSpPr>
        <p:spPr>
          <a:xfrm>
            <a:off x="5200650" y="1859488"/>
            <a:ext cx="3714900" cy="1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711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34"/>
              <a:buFont typeface="Noto Sans"/>
              <a:buNone/>
            </a:pPr>
            <a:r>
              <a:rPr b="1" i="0" lang="en-US" sz="93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Normalização Semântica Avançada</a:t>
            </a:r>
            <a:endParaRPr b="0" i="0" sz="9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6"/>
          <p:cNvSpPr/>
          <p:nvPr/>
        </p:nvSpPr>
        <p:spPr>
          <a:xfrm>
            <a:off x="4857750" y="2127219"/>
            <a:ext cx="37149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04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8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Aplica normalização e mapeamento de campos, evitando lidar com layouts variados e inconsistência de colunas através de processamento semântico.</a:t>
            </a:r>
            <a:endParaRPr b="0" i="0" sz="8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6"/>
          <p:cNvSpPr/>
          <p:nvPr/>
        </p:nvSpPr>
        <p:spPr>
          <a:xfrm>
            <a:off x="4714875" y="2929607"/>
            <a:ext cx="4000500" cy="1115100"/>
          </a:xfrm>
          <a:prstGeom prst="rect">
            <a:avLst/>
          </a:prstGeom>
          <a:solidFill>
            <a:srgbClr val="6366F1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6"/>
          <p:cNvSpPr/>
          <p:nvPr/>
        </p:nvSpPr>
        <p:spPr>
          <a:xfrm>
            <a:off x="4714875" y="2929607"/>
            <a:ext cx="28575" cy="1115095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6"/>
          <p:cNvSpPr/>
          <p:nvPr/>
        </p:nvSpPr>
        <p:spPr>
          <a:xfrm>
            <a:off x="4857750" y="3072482"/>
            <a:ext cx="228600" cy="228600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6"/>
          <p:cNvSpPr/>
          <p:nvPr/>
        </p:nvSpPr>
        <p:spPr>
          <a:xfrm>
            <a:off x="4857750" y="3072482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4"/>
              <a:buFont typeface="Noto Sans"/>
              <a:buNone/>
            </a:pPr>
            <a:r>
              <a:rPr b="1" i="0" lang="en-US" sz="78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✓</a:t>
            </a:r>
            <a:endParaRPr b="0" i="0" sz="7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6"/>
          <p:cNvSpPr/>
          <p:nvPr/>
        </p:nvSpPr>
        <p:spPr>
          <a:xfrm>
            <a:off x="5200650" y="3115345"/>
            <a:ext cx="3714900" cy="1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711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34"/>
              <a:buFont typeface="Noto Sans"/>
              <a:buNone/>
            </a:pPr>
            <a:r>
              <a:rPr b="1" i="0" lang="en-US" sz="93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Automatização de Análises Contextuais</a:t>
            </a:r>
            <a:endParaRPr b="0" i="0" sz="9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6"/>
          <p:cNvSpPr/>
          <p:nvPr/>
        </p:nvSpPr>
        <p:spPr>
          <a:xfrm>
            <a:off x="4857750" y="3385189"/>
            <a:ext cx="37149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04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8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Automatiza </a:t>
            </a:r>
            <a:r>
              <a:rPr b="0" i="1" lang="en-US" sz="8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queries</a:t>
            </a:r>
            <a:r>
              <a:rPr b="0" i="0" lang="en-US" sz="8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com contexto fiscal direto no CSV, evitando extração manual de planilhas e reduzindo erros operacionais.</a:t>
            </a:r>
            <a:endParaRPr b="0" i="0" sz="8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"/>
          <p:cNvSpPr/>
          <p:nvPr/>
        </p:nvSpPr>
        <p:spPr>
          <a:xfrm>
            <a:off x="428625" y="357200"/>
            <a:ext cx="39648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1602"/>
              <a:buFont typeface="Noto Sans"/>
              <a:buNone/>
            </a:pPr>
            <a:r>
              <a:rPr b="1" i="0" lang="en-US" sz="1602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Mercado e Público-Alvo</a:t>
            </a:r>
            <a:endParaRPr b="1" sz="1602">
              <a:solidFill>
                <a:srgbClr val="06B6D4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07" name="Google Shape;207;p7"/>
          <p:cNvSpPr/>
          <p:nvPr/>
        </p:nvSpPr>
        <p:spPr>
          <a:xfrm>
            <a:off x="428625" y="757238"/>
            <a:ext cx="8286750" cy="192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Uma solução que atende desde o operacional até a gestão estratégica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7"/>
          <p:cNvSpPr/>
          <p:nvPr/>
        </p:nvSpPr>
        <p:spPr>
          <a:xfrm>
            <a:off x="327750" y="2338506"/>
            <a:ext cx="3964800" cy="12057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09" name="Google Shape;209;p7"/>
          <p:cNvSpPr/>
          <p:nvPr/>
        </p:nvSpPr>
        <p:spPr>
          <a:xfrm>
            <a:off x="527775" y="2538531"/>
            <a:ext cx="35646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123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4"/>
              <a:buFont typeface="Noto Sans"/>
              <a:buNone/>
            </a:pPr>
            <a:r>
              <a:rPr b="1" i="0" lang="en-US" sz="684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Público-Alvo Principal</a:t>
            </a:r>
            <a:endParaRPr b="0" i="0" sz="6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7"/>
          <p:cNvSpPr/>
          <p:nvPr/>
        </p:nvSpPr>
        <p:spPr>
          <a:xfrm>
            <a:off x="527775" y="2724269"/>
            <a:ext cx="35646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223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87"/>
              <a:buFont typeface="Noto Sans"/>
              <a:buNone/>
            </a:pPr>
            <a:r>
              <a:rPr b="1" i="0" lang="en-US" sz="1087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Equipe de Contabilidade e Setor Financeiro</a:t>
            </a:r>
            <a:endParaRPr b="0" i="0" sz="10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7"/>
          <p:cNvSpPr/>
          <p:nvPr/>
        </p:nvSpPr>
        <p:spPr>
          <a:xfrm>
            <a:off x="527775" y="3024300"/>
            <a:ext cx="3564600" cy="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81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7"/>
              <a:buFont typeface="Noto Sans"/>
              <a:buNone/>
            </a:pPr>
            <a:r>
              <a:rPr b="0" i="0" lang="en-US" sz="827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Lidam diretamente com o processamento diário de notas fiscais e necessitam de automação para aumentar a eficiência operacional.</a:t>
            </a:r>
            <a:endParaRPr b="0" i="0" sz="82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7"/>
          <p:cNvSpPr/>
          <p:nvPr/>
        </p:nvSpPr>
        <p:spPr>
          <a:xfrm>
            <a:off x="4889900" y="1562711"/>
            <a:ext cx="3964800" cy="1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Beneficiários Indiretos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7"/>
          <p:cNvSpPr/>
          <p:nvPr/>
        </p:nvSpPr>
        <p:spPr>
          <a:xfrm>
            <a:off x="4889900" y="1869893"/>
            <a:ext cx="3964800" cy="5358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7"/>
          <p:cNvSpPr/>
          <p:nvPr/>
        </p:nvSpPr>
        <p:spPr>
          <a:xfrm>
            <a:off x="4889900" y="1869893"/>
            <a:ext cx="21300" cy="535800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7"/>
          <p:cNvSpPr/>
          <p:nvPr/>
        </p:nvSpPr>
        <p:spPr>
          <a:xfrm>
            <a:off x="5004200" y="1984193"/>
            <a:ext cx="200100" cy="2001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7"/>
          <p:cNvSpPr/>
          <p:nvPr/>
        </p:nvSpPr>
        <p:spPr>
          <a:xfrm>
            <a:off x="5004200" y="1984193"/>
            <a:ext cx="2001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G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7"/>
          <p:cNvSpPr/>
          <p:nvPr/>
        </p:nvSpPr>
        <p:spPr>
          <a:xfrm>
            <a:off x="5289950" y="1984193"/>
            <a:ext cx="24789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Gerência e Clientes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7"/>
          <p:cNvSpPr/>
          <p:nvPr/>
        </p:nvSpPr>
        <p:spPr>
          <a:xfrm>
            <a:off x="5289950" y="2162787"/>
            <a:ext cx="24789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Noto Sans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Maior agilidade e precisão nos processos fiscais e financeiros.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7"/>
          <p:cNvSpPr/>
          <p:nvPr/>
        </p:nvSpPr>
        <p:spPr>
          <a:xfrm>
            <a:off x="4889900" y="2519974"/>
            <a:ext cx="3964800" cy="6645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7"/>
          <p:cNvSpPr/>
          <p:nvPr/>
        </p:nvSpPr>
        <p:spPr>
          <a:xfrm>
            <a:off x="4889900" y="2519974"/>
            <a:ext cx="21300" cy="6645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7"/>
          <p:cNvSpPr/>
          <p:nvPr/>
        </p:nvSpPr>
        <p:spPr>
          <a:xfrm>
            <a:off x="5004200" y="2634274"/>
            <a:ext cx="200100" cy="2001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7"/>
          <p:cNvSpPr/>
          <p:nvPr/>
        </p:nvSpPr>
        <p:spPr>
          <a:xfrm>
            <a:off x="5004200" y="2634274"/>
            <a:ext cx="2001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P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7"/>
          <p:cNvSpPr/>
          <p:nvPr/>
        </p:nvSpPr>
        <p:spPr>
          <a:xfrm>
            <a:off x="5289950" y="2634274"/>
            <a:ext cx="34503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Pequenos Empreendedores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7"/>
          <p:cNvSpPr/>
          <p:nvPr/>
        </p:nvSpPr>
        <p:spPr>
          <a:xfrm>
            <a:off x="5289950" y="2812868"/>
            <a:ext cx="34503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Noto Sans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Ferramenta acessível e gratuita (open-source) que democratiza a IA para gestão fiscal.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7"/>
          <p:cNvSpPr/>
          <p:nvPr/>
        </p:nvSpPr>
        <p:spPr>
          <a:xfrm>
            <a:off x="4889900" y="3298643"/>
            <a:ext cx="3964800" cy="5358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7"/>
          <p:cNvSpPr/>
          <p:nvPr/>
        </p:nvSpPr>
        <p:spPr>
          <a:xfrm>
            <a:off x="4889900" y="3298643"/>
            <a:ext cx="21300" cy="535800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7"/>
          <p:cNvSpPr/>
          <p:nvPr/>
        </p:nvSpPr>
        <p:spPr>
          <a:xfrm>
            <a:off x="5004200" y="3412943"/>
            <a:ext cx="200100" cy="2001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7"/>
          <p:cNvSpPr/>
          <p:nvPr/>
        </p:nvSpPr>
        <p:spPr>
          <a:xfrm>
            <a:off x="5004200" y="3412943"/>
            <a:ext cx="2001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S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7"/>
          <p:cNvSpPr/>
          <p:nvPr/>
        </p:nvSpPr>
        <p:spPr>
          <a:xfrm>
            <a:off x="5289950" y="3412943"/>
            <a:ext cx="31350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Setor Público e Compliance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7"/>
          <p:cNvSpPr/>
          <p:nvPr/>
        </p:nvSpPr>
        <p:spPr>
          <a:xfrm>
            <a:off x="5289950" y="3591537"/>
            <a:ext cx="31350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Noto Sans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Facilita auditorias e relatórios precisos, contribuindo para transparência fiscal.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7"/>
          <p:cNvSpPr/>
          <p:nvPr/>
        </p:nvSpPr>
        <p:spPr>
          <a:xfrm>
            <a:off x="4889900" y="3948724"/>
            <a:ext cx="3964800" cy="6645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7"/>
          <p:cNvSpPr/>
          <p:nvPr/>
        </p:nvSpPr>
        <p:spPr>
          <a:xfrm>
            <a:off x="4889900" y="3948724"/>
            <a:ext cx="21300" cy="6645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7"/>
          <p:cNvSpPr/>
          <p:nvPr/>
        </p:nvSpPr>
        <p:spPr>
          <a:xfrm>
            <a:off x="5004200" y="4063024"/>
            <a:ext cx="200100" cy="2001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7"/>
          <p:cNvSpPr/>
          <p:nvPr/>
        </p:nvSpPr>
        <p:spPr>
          <a:xfrm>
            <a:off x="5004200" y="4063024"/>
            <a:ext cx="2001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I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7"/>
          <p:cNvSpPr/>
          <p:nvPr/>
        </p:nvSpPr>
        <p:spPr>
          <a:xfrm>
            <a:off x="5289950" y="4063024"/>
            <a:ext cx="34464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83"/>
              <a:buFont typeface="Noto Sans"/>
              <a:buNone/>
            </a:pPr>
            <a:r>
              <a:rPr b="1" i="0" lang="en-US" sz="683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Inovação em IA</a:t>
            </a:r>
            <a:endParaRPr b="0" i="0" sz="68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7"/>
          <p:cNvSpPr/>
          <p:nvPr/>
        </p:nvSpPr>
        <p:spPr>
          <a:xfrm>
            <a:off x="5289950" y="4241618"/>
            <a:ext cx="34464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Noto Sans"/>
              <a:buNone/>
            </a:pPr>
            <a:r>
              <a:rPr b="0" i="0" lang="en-US" sz="621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Demonstra aplicação prática de agentes autônomos em problemas reais do mercado.</a:t>
            </a:r>
            <a:endParaRPr b="0" i="0" sz="6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8"/>
          <p:cNvSpPr/>
          <p:nvPr/>
        </p:nvSpPr>
        <p:spPr>
          <a:xfrm>
            <a:off x="428625" y="357188"/>
            <a:ext cx="828675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1602"/>
              <a:buFont typeface="Noto Sans"/>
              <a:buNone/>
            </a:pPr>
            <a:r>
              <a:rPr b="1" i="0" lang="en-US" sz="1602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Proposta de Valor: Economia de Tempo e Foco Estratégico</a:t>
            </a:r>
            <a:endParaRPr b="0" i="0" sz="1602" u="none" cap="none" strike="noStrike">
              <a:solidFill>
                <a:srgbClr val="06B6D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8"/>
          <p:cNvSpPr/>
          <p:nvPr/>
        </p:nvSpPr>
        <p:spPr>
          <a:xfrm>
            <a:off x="428625" y="757238"/>
            <a:ext cx="8286750" cy="192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Redução de custos operacionais e maximização da produtividade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8"/>
          <p:cNvSpPr/>
          <p:nvPr/>
        </p:nvSpPr>
        <p:spPr>
          <a:xfrm>
            <a:off x="428625" y="1294000"/>
            <a:ext cx="3964800" cy="10356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8"/>
          <p:cNvSpPr/>
          <p:nvPr/>
        </p:nvSpPr>
        <p:spPr>
          <a:xfrm>
            <a:off x="428625" y="1294000"/>
            <a:ext cx="28500" cy="1035600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8"/>
          <p:cNvSpPr/>
          <p:nvPr/>
        </p:nvSpPr>
        <p:spPr>
          <a:xfrm>
            <a:off x="600075" y="1450181"/>
            <a:ext cx="285750" cy="28575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8"/>
          <p:cNvSpPr/>
          <p:nvPr/>
        </p:nvSpPr>
        <p:spPr>
          <a:xfrm>
            <a:off x="600075" y="1450181"/>
            <a:ext cx="285750" cy="285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223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87"/>
              <a:buFont typeface="Noto Sans"/>
              <a:buNone/>
            </a:pPr>
            <a:r>
              <a:rPr b="1" i="0" lang="en-US" sz="987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⚡</a:t>
            </a:r>
            <a:endParaRPr b="0" i="0" sz="9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8"/>
          <p:cNvSpPr/>
          <p:nvPr/>
        </p:nvSpPr>
        <p:spPr>
          <a:xfrm>
            <a:off x="930350" y="1507331"/>
            <a:ext cx="36219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84"/>
              <a:buFont typeface="Noto Sans"/>
              <a:buNone/>
            </a:pPr>
            <a:r>
              <a:rPr b="1" i="0" lang="en-US" sz="78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Automatização</a:t>
            </a:r>
            <a:endParaRPr b="0" i="0" sz="7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8"/>
          <p:cNvSpPr/>
          <p:nvPr/>
        </p:nvSpPr>
        <p:spPr>
          <a:xfrm>
            <a:off x="600075" y="1836685"/>
            <a:ext cx="36219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817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27"/>
              <a:buFont typeface="Noto Sans"/>
              <a:buNone/>
            </a:pP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Reduz o tempo de processamento em até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90%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, minimizando erros humanos e aumentando a precisão dos dados.</a:t>
            </a:r>
            <a:endParaRPr b="0" i="0" sz="82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8"/>
          <p:cNvSpPr/>
          <p:nvPr/>
        </p:nvSpPr>
        <p:spPr>
          <a:xfrm>
            <a:off x="428575" y="2422900"/>
            <a:ext cx="3964800" cy="9885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8"/>
          <p:cNvSpPr/>
          <p:nvPr/>
        </p:nvSpPr>
        <p:spPr>
          <a:xfrm>
            <a:off x="428575" y="2422900"/>
            <a:ext cx="28500" cy="9885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8"/>
          <p:cNvSpPr/>
          <p:nvPr/>
        </p:nvSpPr>
        <p:spPr>
          <a:xfrm>
            <a:off x="600025" y="2489324"/>
            <a:ext cx="285900" cy="2859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8"/>
          <p:cNvSpPr/>
          <p:nvPr/>
        </p:nvSpPr>
        <p:spPr>
          <a:xfrm>
            <a:off x="600025" y="2489324"/>
            <a:ext cx="285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223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87"/>
              <a:buFont typeface="Noto Sans"/>
              <a:buNone/>
            </a:pPr>
            <a:r>
              <a:rPr b="1" i="0" lang="en-US" sz="987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🎯</a:t>
            </a:r>
            <a:endParaRPr b="0" i="0" sz="9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8"/>
          <p:cNvSpPr/>
          <p:nvPr/>
        </p:nvSpPr>
        <p:spPr>
          <a:xfrm>
            <a:off x="930313" y="2532174"/>
            <a:ext cx="36219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84"/>
              <a:buFont typeface="Noto Sans"/>
              <a:buNone/>
            </a:pPr>
            <a:r>
              <a:rPr b="1" i="0" lang="en-US" sz="78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Foco Estratégico</a:t>
            </a:r>
            <a:endParaRPr b="0" i="0" sz="7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8"/>
          <p:cNvSpPr/>
          <p:nvPr/>
        </p:nvSpPr>
        <p:spPr>
          <a:xfrm>
            <a:off x="600025" y="2875828"/>
            <a:ext cx="36219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817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27"/>
              <a:buFont typeface="Noto Sans"/>
              <a:buNone/>
            </a:pP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Permite que contadores e analistas se concentrem em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análise estratégica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em vez de tarefas operacionais repetitivas.</a:t>
            </a:r>
            <a:endParaRPr b="0" i="0" sz="82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8"/>
          <p:cNvSpPr/>
          <p:nvPr/>
        </p:nvSpPr>
        <p:spPr>
          <a:xfrm>
            <a:off x="428625" y="3556600"/>
            <a:ext cx="3964800" cy="10356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8"/>
          <p:cNvSpPr/>
          <p:nvPr/>
        </p:nvSpPr>
        <p:spPr>
          <a:xfrm>
            <a:off x="428625" y="3556600"/>
            <a:ext cx="28500" cy="1035600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8"/>
          <p:cNvSpPr/>
          <p:nvPr/>
        </p:nvSpPr>
        <p:spPr>
          <a:xfrm>
            <a:off x="600075" y="3676142"/>
            <a:ext cx="285900" cy="2859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8"/>
          <p:cNvSpPr/>
          <p:nvPr/>
        </p:nvSpPr>
        <p:spPr>
          <a:xfrm>
            <a:off x="600075" y="3676142"/>
            <a:ext cx="285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223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87"/>
              <a:buFont typeface="Noto Sans"/>
              <a:buNone/>
            </a:pPr>
            <a:r>
              <a:rPr b="1" i="0" lang="en-US" sz="987" u="none" cap="none" strike="noStrik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📈</a:t>
            </a:r>
            <a:endParaRPr b="0" i="0" sz="9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8"/>
          <p:cNvSpPr/>
          <p:nvPr/>
        </p:nvSpPr>
        <p:spPr>
          <a:xfrm>
            <a:off x="930363" y="3747580"/>
            <a:ext cx="36219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84"/>
              <a:buFont typeface="Noto Sans"/>
              <a:buNone/>
            </a:pPr>
            <a:r>
              <a:rPr b="1" i="0" lang="en-US" sz="78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Escalabilidade</a:t>
            </a:r>
            <a:endParaRPr b="0" i="0" sz="7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8"/>
          <p:cNvSpPr/>
          <p:nvPr/>
        </p:nvSpPr>
        <p:spPr>
          <a:xfrm>
            <a:off x="600075" y="4062646"/>
            <a:ext cx="36219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817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727"/>
              <a:buFont typeface="Noto Sans"/>
              <a:buNone/>
            </a:pP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Capacidade de processar </a:t>
            </a:r>
            <a:r>
              <a:rPr b="1" i="0" lang="en-US" sz="783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grandes volumes de dados</a:t>
            </a:r>
            <a:r>
              <a:rPr b="0" i="0" lang="en-US" sz="827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sem perda de desempenho, ideal para empresas em crescimento.</a:t>
            </a:r>
            <a:endParaRPr b="0" i="0" sz="82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8"/>
          <p:cNvSpPr/>
          <p:nvPr/>
        </p:nvSpPr>
        <p:spPr>
          <a:xfrm>
            <a:off x="4750594" y="1266881"/>
            <a:ext cx="39648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84"/>
              <a:buFont typeface="Noto Sans"/>
              <a:buNone/>
            </a:pPr>
            <a:r>
              <a:rPr b="1" i="0" lang="en-US" sz="98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Impacto Econômico (Simulação de Uso)</a:t>
            </a:r>
            <a:endParaRPr b="0" i="0" sz="9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8"/>
          <p:cNvSpPr/>
          <p:nvPr/>
        </p:nvSpPr>
        <p:spPr>
          <a:xfrm>
            <a:off x="4750594" y="1524056"/>
            <a:ext cx="883800" cy="318000"/>
          </a:xfrm>
          <a:prstGeom prst="rect">
            <a:avLst/>
          </a:prstGeom>
          <a:solidFill>
            <a:srgbClr val="06B6D4">
              <a:alpha val="1176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8"/>
          <p:cNvSpPr/>
          <p:nvPr/>
        </p:nvSpPr>
        <p:spPr>
          <a:xfrm>
            <a:off x="4750594" y="1827666"/>
            <a:ext cx="883800" cy="14400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8"/>
          <p:cNvSpPr/>
          <p:nvPr/>
        </p:nvSpPr>
        <p:spPr>
          <a:xfrm>
            <a:off x="4750594" y="1524056"/>
            <a:ext cx="883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1A1A2E"/>
                </a:solidFill>
                <a:latin typeface="Poppins"/>
                <a:ea typeface="Poppins"/>
                <a:cs typeface="Poppins"/>
                <a:sym typeface="Poppins"/>
              </a:rPr>
              <a:t>Método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8"/>
          <p:cNvSpPr/>
          <p:nvPr/>
        </p:nvSpPr>
        <p:spPr>
          <a:xfrm>
            <a:off x="5634437" y="1524056"/>
            <a:ext cx="1092300" cy="318000"/>
          </a:xfrm>
          <a:prstGeom prst="rect">
            <a:avLst/>
          </a:prstGeom>
          <a:solidFill>
            <a:srgbClr val="06B6D4">
              <a:alpha val="1176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8"/>
          <p:cNvSpPr/>
          <p:nvPr/>
        </p:nvSpPr>
        <p:spPr>
          <a:xfrm>
            <a:off x="5634437" y="1827666"/>
            <a:ext cx="1092300" cy="14400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8"/>
          <p:cNvSpPr/>
          <p:nvPr/>
        </p:nvSpPr>
        <p:spPr>
          <a:xfrm>
            <a:off x="5634437" y="1524056"/>
            <a:ext cx="1092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1A1A2E"/>
                </a:solidFill>
                <a:latin typeface="Poppins"/>
                <a:ea typeface="Poppins"/>
                <a:cs typeface="Poppins"/>
                <a:sym typeface="Poppins"/>
              </a:rPr>
              <a:t>Tempo/NF-e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8"/>
          <p:cNvSpPr/>
          <p:nvPr/>
        </p:nvSpPr>
        <p:spPr>
          <a:xfrm>
            <a:off x="6726678" y="1524056"/>
            <a:ext cx="1082100" cy="318000"/>
          </a:xfrm>
          <a:prstGeom prst="rect">
            <a:avLst/>
          </a:prstGeom>
          <a:solidFill>
            <a:srgbClr val="06B6D4">
              <a:alpha val="1176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8"/>
          <p:cNvSpPr/>
          <p:nvPr/>
        </p:nvSpPr>
        <p:spPr>
          <a:xfrm>
            <a:off x="6726678" y="1827666"/>
            <a:ext cx="1082100" cy="14400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8"/>
          <p:cNvSpPr/>
          <p:nvPr/>
        </p:nvSpPr>
        <p:spPr>
          <a:xfrm>
            <a:off x="6726678" y="1524056"/>
            <a:ext cx="10821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1A1A2E"/>
                </a:solidFill>
                <a:latin typeface="Poppins"/>
                <a:ea typeface="Poppins"/>
                <a:cs typeface="Poppins"/>
                <a:sym typeface="Poppins"/>
              </a:rPr>
              <a:t>100 NF-e/dia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8"/>
          <p:cNvSpPr/>
          <p:nvPr/>
        </p:nvSpPr>
        <p:spPr>
          <a:xfrm>
            <a:off x="7808872" y="1524056"/>
            <a:ext cx="906600" cy="318000"/>
          </a:xfrm>
          <a:prstGeom prst="rect">
            <a:avLst/>
          </a:prstGeom>
          <a:solidFill>
            <a:srgbClr val="06B6D4">
              <a:alpha val="1176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8"/>
          <p:cNvSpPr/>
          <p:nvPr/>
        </p:nvSpPr>
        <p:spPr>
          <a:xfrm>
            <a:off x="7808872" y="1827666"/>
            <a:ext cx="906600" cy="14400"/>
          </a:xfrm>
          <a:prstGeom prst="rect">
            <a:avLst/>
          </a:prstGeom>
          <a:solidFill>
            <a:srgbClr val="6366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8"/>
          <p:cNvSpPr/>
          <p:nvPr/>
        </p:nvSpPr>
        <p:spPr>
          <a:xfrm>
            <a:off x="7808872" y="1524056"/>
            <a:ext cx="9066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1A1A2E"/>
                </a:solidFill>
                <a:latin typeface="Poppins"/>
                <a:ea typeface="Poppins"/>
                <a:cs typeface="Poppins"/>
                <a:sym typeface="Poppins"/>
              </a:rPr>
              <a:t>Economia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8"/>
          <p:cNvSpPr/>
          <p:nvPr/>
        </p:nvSpPr>
        <p:spPr>
          <a:xfrm>
            <a:off x="4750594" y="1834809"/>
            <a:ext cx="883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Manual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8"/>
          <p:cNvSpPr/>
          <p:nvPr/>
        </p:nvSpPr>
        <p:spPr>
          <a:xfrm>
            <a:off x="5634437" y="1834809"/>
            <a:ext cx="10923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5 minutos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8"/>
          <p:cNvSpPr/>
          <p:nvPr/>
        </p:nvSpPr>
        <p:spPr>
          <a:xfrm>
            <a:off x="6726678" y="1834809"/>
            <a:ext cx="1082100" cy="3144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8"/>
          <p:cNvSpPr/>
          <p:nvPr/>
        </p:nvSpPr>
        <p:spPr>
          <a:xfrm>
            <a:off x="6726678" y="2141991"/>
            <a:ext cx="1082100" cy="7200"/>
          </a:xfrm>
          <a:prstGeom prst="rect">
            <a:avLst/>
          </a:prstGeom>
          <a:solidFill>
            <a:srgbClr val="EFF0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8"/>
          <p:cNvSpPr/>
          <p:nvPr/>
        </p:nvSpPr>
        <p:spPr>
          <a:xfrm>
            <a:off x="6726678" y="1834809"/>
            <a:ext cx="10821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8h 20min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8"/>
          <p:cNvSpPr/>
          <p:nvPr/>
        </p:nvSpPr>
        <p:spPr>
          <a:xfrm>
            <a:off x="7808872" y="1834809"/>
            <a:ext cx="906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—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8"/>
          <p:cNvSpPr/>
          <p:nvPr/>
        </p:nvSpPr>
        <p:spPr>
          <a:xfrm>
            <a:off x="4750594" y="2149134"/>
            <a:ext cx="8838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Agente IA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8"/>
          <p:cNvSpPr/>
          <p:nvPr/>
        </p:nvSpPr>
        <p:spPr>
          <a:xfrm>
            <a:off x="5634437" y="2149134"/>
            <a:ext cx="10923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63204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10 segundos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8"/>
          <p:cNvSpPr/>
          <p:nvPr/>
        </p:nvSpPr>
        <p:spPr>
          <a:xfrm>
            <a:off x="6726678" y="2149134"/>
            <a:ext cx="1082100" cy="3144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8"/>
          <p:cNvSpPr/>
          <p:nvPr/>
        </p:nvSpPr>
        <p:spPr>
          <a:xfrm>
            <a:off x="6726678" y="2149134"/>
            <a:ext cx="10821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17 minutos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8"/>
          <p:cNvSpPr/>
          <p:nvPr/>
        </p:nvSpPr>
        <p:spPr>
          <a:xfrm>
            <a:off x="7808872" y="2149134"/>
            <a:ext cx="906600" cy="314400"/>
          </a:xfrm>
          <a:prstGeom prst="rect">
            <a:avLst/>
          </a:prstGeom>
          <a:solidFill>
            <a:srgbClr val="6366F1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8"/>
          <p:cNvSpPr/>
          <p:nvPr/>
        </p:nvSpPr>
        <p:spPr>
          <a:xfrm>
            <a:off x="7808872" y="2149134"/>
            <a:ext cx="906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2100" lIns="102100" spcFirstLastPara="1" rIns="102100" wrap="square" tIns="102100">
            <a:spAutoFit/>
          </a:bodyPr>
          <a:lstStyle/>
          <a:p>
            <a:pPr indent="0" lvl="0" marL="0" marR="0" rtl="0" algn="l">
              <a:lnSpc>
                <a:spcPct val="17350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34"/>
              <a:buFont typeface="Poppins"/>
              <a:buNone/>
            </a:pPr>
            <a:r>
              <a:rPr b="1" i="0" lang="en-US" sz="634" u="none" cap="none" strike="noStrike">
                <a:solidFill>
                  <a:srgbClr val="2D3748"/>
                </a:solidFill>
                <a:latin typeface="Poppins"/>
                <a:ea typeface="Poppins"/>
                <a:cs typeface="Poppins"/>
                <a:sym typeface="Poppins"/>
              </a:rPr>
              <a:t>~93%</a:t>
            </a:r>
            <a:endParaRPr b="0" i="0" sz="6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8"/>
          <p:cNvSpPr/>
          <p:nvPr/>
        </p:nvSpPr>
        <p:spPr>
          <a:xfrm>
            <a:off x="4750594" y="2634909"/>
            <a:ext cx="3964800" cy="828600"/>
          </a:xfrm>
          <a:prstGeom prst="rect">
            <a:avLst/>
          </a:prstGeom>
          <a:solidFill>
            <a:srgbClr val="06B6D4">
              <a:alpha val="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8"/>
          <p:cNvSpPr/>
          <p:nvPr/>
        </p:nvSpPr>
        <p:spPr>
          <a:xfrm>
            <a:off x="4750594" y="2634909"/>
            <a:ext cx="21300" cy="8286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8"/>
          <p:cNvSpPr/>
          <p:nvPr/>
        </p:nvSpPr>
        <p:spPr>
          <a:xfrm>
            <a:off x="4864894" y="2749209"/>
            <a:ext cx="3736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Noto Sans"/>
              <a:buNone/>
            </a:pPr>
            <a:r>
              <a:rPr b="0" i="0" lang="en-US" sz="821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Economia Mensal (Estimada)</a:t>
            </a:r>
            <a:endParaRPr b="0" i="0" sz="8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8"/>
          <p:cNvSpPr/>
          <p:nvPr/>
        </p:nvSpPr>
        <p:spPr>
          <a:xfrm>
            <a:off x="4864894" y="2906372"/>
            <a:ext cx="373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06B6D4"/>
              </a:buClr>
              <a:buSzPts val="1193"/>
              <a:buFont typeface="Noto Sans"/>
              <a:buNone/>
            </a:pPr>
            <a:r>
              <a:rPr b="1" i="0" lang="en-US" sz="1493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~160 horas</a:t>
            </a:r>
            <a:endParaRPr b="0" i="0" sz="149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8"/>
          <p:cNvSpPr/>
          <p:nvPr/>
        </p:nvSpPr>
        <p:spPr>
          <a:xfrm>
            <a:off x="4864894" y="3220697"/>
            <a:ext cx="3736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1030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21"/>
              <a:buFont typeface="Noto Sans"/>
              <a:buNone/>
            </a:pPr>
            <a:r>
              <a:rPr b="0" i="0" lang="en-US" sz="821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Por analista processando 100 NF-e diárias (22 dias úteis)</a:t>
            </a:r>
            <a:endParaRPr b="0" i="0" sz="82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9"/>
          <p:cNvSpPr/>
          <p:nvPr/>
        </p:nvSpPr>
        <p:spPr>
          <a:xfrm>
            <a:off x="428625" y="357188"/>
            <a:ext cx="828675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1602"/>
              <a:buFont typeface="Noto Sans"/>
              <a:buNone/>
            </a:pPr>
            <a:r>
              <a:rPr b="1" i="0" lang="en-US" sz="1602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Conclusão: Projeto Maduro e Pronto para Produção</a:t>
            </a:r>
            <a:endParaRPr b="0" i="0" sz="1602" u="none" cap="none" strike="noStrike">
              <a:solidFill>
                <a:srgbClr val="06B6D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9"/>
          <p:cNvSpPr/>
          <p:nvPr/>
        </p:nvSpPr>
        <p:spPr>
          <a:xfrm>
            <a:off x="428625" y="757238"/>
            <a:ext cx="8286750" cy="192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885"/>
              <a:buFont typeface="Noto Sans"/>
              <a:buNone/>
            </a:pPr>
            <a:r>
              <a:rPr b="1" i="0" lang="en-US" sz="885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Uma contribuição significativa para a automação fiscal no Brasil</a:t>
            </a:r>
            <a:endParaRPr b="0" i="0" sz="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9"/>
          <p:cNvSpPr/>
          <p:nvPr/>
        </p:nvSpPr>
        <p:spPr>
          <a:xfrm>
            <a:off x="501644" y="1907281"/>
            <a:ext cx="39648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784"/>
              <a:buFont typeface="Noto Sans"/>
              <a:buNone/>
            </a:pPr>
            <a:r>
              <a:rPr b="1" i="0" lang="en-US" sz="78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Resumo da Entrega</a:t>
            </a:r>
            <a:endParaRPr b="0" i="0" sz="7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9"/>
          <p:cNvSpPr/>
          <p:nvPr/>
        </p:nvSpPr>
        <p:spPr>
          <a:xfrm>
            <a:off x="501656" y="2164656"/>
            <a:ext cx="37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04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Projeto </a:t>
            </a:r>
            <a:r>
              <a:rPr b="1" i="0" lang="en-US" sz="63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agente_extracao</a:t>
            </a: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desenvolvido na branch </a:t>
            </a:r>
            <a:r>
              <a:rPr b="0" i="0" lang="en-US" sz="674" u="none" cap="none" strike="noStrike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homolog</a:t>
            </a: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do repositório </a:t>
            </a:r>
            <a:r>
              <a:rPr b="1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Agentes-150-Ether.IA.</a:t>
            </a:r>
            <a:endParaRPr b="1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9"/>
          <p:cNvSpPr/>
          <p:nvPr/>
        </p:nvSpPr>
        <p:spPr>
          <a:xfrm>
            <a:off x="501656" y="2558232"/>
            <a:ext cx="37791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04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Implementa um agente inteligente </a:t>
            </a:r>
            <a:r>
              <a:rPr b="1" i="0" lang="en-US" sz="63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multi-etapas</a:t>
            </a: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 para extração automatizada de dados fiscais.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9"/>
          <p:cNvSpPr/>
          <p:nvPr/>
        </p:nvSpPr>
        <p:spPr>
          <a:xfrm>
            <a:off x="501656" y="2769050"/>
            <a:ext cx="37098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04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Resultado da </a:t>
            </a:r>
            <a:r>
              <a:rPr b="1" i="0" lang="en-US" sz="63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fusão de dois grupos</a:t>
            </a:r>
            <a:r>
              <a:rPr b="0" i="0" lang="en-US" sz="6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, demonstrando colaboração e excelência técnica.</a:t>
            </a:r>
            <a:endParaRPr b="0" i="0" sz="6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9"/>
          <p:cNvSpPr/>
          <p:nvPr/>
        </p:nvSpPr>
        <p:spPr>
          <a:xfrm>
            <a:off x="4750569" y="1389460"/>
            <a:ext cx="3964800" cy="2364600"/>
          </a:xfrm>
          <a:prstGeom prst="rect">
            <a:avLst/>
          </a:prstGeom>
          <a:solidFill>
            <a:srgbClr val="06B6D4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9"/>
          <p:cNvSpPr/>
          <p:nvPr/>
        </p:nvSpPr>
        <p:spPr>
          <a:xfrm>
            <a:off x="4750569" y="1389460"/>
            <a:ext cx="28500" cy="23646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9"/>
          <p:cNvSpPr/>
          <p:nvPr/>
        </p:nvSpPr>
        <p:spPr>
          <a:xfrm>
            <a:off x="4893450" y="1521862"/>
            <a:ext cx="3678900" cy="4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041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674"/>
              <a:buFont typeface="Noto Sans"/>
              <a:buNone/>
            </a:pPr>
            <a:r>
              <a:rPr b="0" i="0" lang="en-US" sz="8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A solução é </a:t>
            </a:r>
            <a:r>
              <a:rPr b="1" i="0" lang="en-US" sz="83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open-source</a:t>
            </a:r>
            <a:r>
              <a:rPr b="0" i="0" lang="en-US" sz="87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, incentivando a comunidade de desenvolvedores a contribuir e expandir as funcionalidades.</a:t>
            </a:r>
            <a:endParaRPr b="0" i="0" sz="8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9"/>
          <p:cNvSpPr/>
          <p:nvPr/>
        </p:nvSpPr>
        <p:spPr>
          <a:xfrm>
            <a:off x="4893444" y="2133080"/>
            <a:ext cx="36789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1232"/>
              </a:lnSpc>
              <a:spcBef>
                <a:spcPts val="0"/>
              </a:spcBef>
              <a:spcAft>
                <a:spcPts val="0"/>
              </a:spcAft>
              <a:buClr>
                <a:srgbClr val="1A1A2E"/>
              </a:buClr>
              <a:buSzPts val="584"/>
              <a:buFont typeface="Noto Sans"/>
              <a:buNone/>
            </a:pPr>
            <a:r>
              <a:rPr b="1" i="0" lang="en-US" sz="784" u="none" cap="none" strike="noStrike">
                <a:solidFill>
                  <a:srgbClr val="1A1A2E"/>
                </a:solidFill>
                <a:latin typeface="Noto Sans"/>
                <a:ea typeface="Noto Sans"/>
                <a:cs typeface="Noto Sans"/>
                <a:sym typeface="Noto Sans"/>
              </a:rPr>
              <a:t>Instruções de Execução:</a:t>
            </a:r>
            <a:endParaRPr b="0" i="0" sz="7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9"/>
          <p:cNvSpPr/>
          <p:nvPr/>
        </p:nvSpPr>
        <p:spPr>
          <a:xfrm>
            <a:off x="4893444" y="2318817"/>
            <a:ext cx="3678900" cy="7887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9"/>
          <p:cNvSpPr/>
          <p:nvPr/>
        </p:nvSpPr>
        <p:spPr>
          <a:xfrm>
            <a:off x="4979169" y="2404542"/>
            <a:ext cx="3507600" cy="1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6056"/>
              </a:lnSpc>
              <a:spcBef>
                <a:spcPts val="0"/>
              </a:spcBef>
              <a:spcAft>
                <a:spcPts val="0"/>
              </a:spcAft>
              <a:buClr>
                <a:srgbClr val="06B6D4"/>
              </a:buClr>
              <a:buSzPts val="568"/>
              <a:buFont typeface="Noto Sans"/>
              <a:buNone/>
            </a:pPr>
            <a:r>
              <a:rPr b="0" i="0" lang="en-US" sz="768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git clone</a:t>
            </a:r>
            <a:r>
              <a:rPr b="0" i="0" lang="en-US" sz="768" u="none" cap="none" strike="noStrike">
                <a:solidFill>
                  <a:srgbClr val="A78BFA"/>
                </a:solidFill>
                <a:latin typeface="Noto Sans"/>
                <a:ea typeface="Noto Sans"/>
                <a:cs typeface="Noto Sans"/>
                <a:sym typeface="Noto Sans"/>
              </a:rPr>
              <a:t>https://github.com/Gabriel-Aguiar-Reis/Agentes-150-Ether.IA.git</a:t>
            </a:r>
            <a:endParaRPr b="0" i="0" sz="76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9"/>
          <p:cNvSpPr/>
          <p:nvPr/>
        </p:nvSpPr>
        <p:spPr>
          <a:xfrm>
            <a:off x="4979169" y="2558831"/>
            <a:ext cx="3507600" cy="1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6056"/>
              </a:lnSpc>
              <a:spcBef>
                <a:spcPts val="0"/>
              </a:spcBef>
              <a:spcAft>
                <a:spcPts val="0"/>
              </a:spcAft>
              <a:buClr>
                <a:srgbClr val="06B6D4"/>
              </a:buClr>
              <a:buSzPts val="568"/>
              <a:buFont typeface="Noto Sans"/>
              <a:buNone/>
            </a:pPr>
            <a:r>
              <a:rPr b="0" i="0" lang="en-US" sz="768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cd</a:t>
            </a:r>
            <a:r>
              <a:rPr b="0" i="0" lang="en-US" sz="768" u="none" cap="none" strike="noStrike">
                <a:solidFill>
                  <a:srgbClr val="A78BFA"/>
                </a:solidFill>
                <a:latin typeface="Noto Sans"/>
                <a:ea typeface="Noto Sans"/>
                <a:cs typeface="Noto Sans"/>
                <a:sym typeface="Noto Sans"/>
              </a:rPr>
              <a:t>agente_extracao</a:t>
            </a:r>
            <a:endParaRPr b="0" i="0" sz="76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9"/>
          <p:cNvSpPr/>
          <p:nvPr/>
        </p:nvSpPr>
        <p:spPr>
          <a:xfrm>
            <a:off x="4979169" y="2713119"/>
            <a:ext cx="3507600" cy="1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6056"/>
              </a:lnSpc>
              <a:spcBef>
                <a:spcPts val="0"/>
              </a:spcBef>
              <a:spcAft>
                <a:spcPts val="0"/>
              </a:spcAft>
              <a:buClr>
                <a:srgbClr val="06B6D4"/>
              </a:buClr>
              <a:buSzPts val="568"/>
              <a:buFont typeface="Noto Sans"/>
              <a:buNone/>
            </a:pPr>
            <a:r>
              <a:rPr b="0" i="0" lang="en-US" sz="768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pip install -r requirements.txt</a:t>
            </a:r>
            <a:endParaRPr b="0" i="0" sz="76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9"/>
          <p:cNvSpPr/>
          <p:nvPr/>
        </p:nvSpPr>
        <p:spPr>
          <a:xfrm>
            <a:off x="4979169" y="2867407"/>
            <a:ext cx="3507600" cy="1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6056"/>
              </a:lnSpc>
              <a:spcBef>
                <a:spcPts val="0"/>
              </a:spcBef>
              <a:spcAft>
                <a:spcPts val="0"/>
              </a:spcAft>
              <a:buClr>
                <a:srgbClr val="06B6D4"/>
              </a:buClr>
              <a:buSzPts val="568"/>
              <a:buFont typeface="Noto Sans"/>
              <a:buNone/>
            </a:pPr>
            <a:r>
              <a:rPr b="0" i="0" lang="en-US" sz="768" u="none" cap="none" strike="noStrike">
                <a:solidFill>
                  <a:srgbClr val="06B6D4"/>
                </a:solidFill>
                <a:latin typeface="Noto Sans"/>
                <a:ea typeface="Noto Sans"/>
                <a:cs typeface="Noto Sans"/>
                <a:sym typeface="Noto Sans"/>
              </a:rPr>
              <a:t>streamlit run</a:t>
            </a:r>
            <a:r>
              <a:rPr b="0" i="0" lang="en-US" sz="768" u="none" cap="none" strike="noStrike">
                <a:solidFill>
                  <a:srgbClr val="A78BFA"/>
                </a:solidFill>
                <a:latin typeface="Noto Sans"/>
                <a:ea typeface="Noto Sans"/>
                <a:cs typeface="Noto Sans"/>
                <a:sym typeface="Noto Sans"/>
              </a:rPr>
              <a:t>main.py</a:t>
            </a:r>
            <a:endParaRPr b="0" i="0" sz="76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9"/>
          <p:cNvSpPr/>
          <p:nvPr/>
        </p:nvSpPr>
        <p:spPr>
          <a:xfrm>
            <a:off x="4893450" y="3193150"/>
            <a:ext cx="3779100" cy="1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2D3748"/>
              </a:buClr>
              <a:buSzPts val="534"/>
              <a:buFont typeface="Noto Sans"/>
              <a:buNone/>
            </a:pPr>
            <a:r>
              <a:rPr b="1" i="0" lang="en-US" sz="734" u="none" cap="none" strike="noStrike">
                <a:solidFill>
                  <a:srgbClr val="2D3748"/>
                </a:solidFill>
                <a:latin typeface="Noto Sans"/>
                <a:ea typeface="Noto Sans"/>
                <a:cs typeface="Noto Sans"/>
                <a:sym typeface="Noto Sans"/>
              </a:rPr>
              <a:t>Repositório GitHub:</a:t>
            </a:r>
            <a:endParaRPr b="0" i="0" sz="7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9"/>
          <p:cNvSpPr/>
          <p:nvPr/>
        </p:nvSpPr>
        <p:spPr>
          <a:xfrm>
            <a:off x="4893444" y="3368167"/>
            <a:ext cx="3678900" cy="243000"/>
          </a:xfrm>
          <a:prstGeom prst="rect">
            <a:avLst/>
          </a:prstGeom>
          <a:solidFill>
            <a:srgbClr val="6366F1">
              <a:alpha val="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9"/>
          <p:cNvSpPr/>
          <p:nvPr/>
        </p:nvSpPr>
        <p:spPr>
          <a:xfrm>
            <a:off x="4893450" y="3368173"/>
            <a:ext cx="37791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050" lIns="68050" spcFirstLastPara="1" rIns="68050" wrap="square" tIns="68050">
            <a:spAutoFit/>
          </a:bodyPr>
          <a:lstStyle/>
          <a:p>
            <a:pPr indent="0" lvl="0" marL="0" marR="0" rtl="0" algn="l">
              <a:lnSpc>
                <a:spcPct val="171232"/>
              </a:lnSpc>
              <a:spcBef>
                <a:spcPts val="0"/>
              </a:spcBef>
              <a:spcAft>
                <a:spcPts val="0"/>
              </a:spcAft>
              <a:buClr>
                <a:srgbClr val="6366F1"/>
              </a:buClr>
              <a:buSzPts val="584"/>
              <a:buFont typeface="Noto Sans"/>
              <a:buNone/>
            </a:pPr>
            <a:r>
              <a:rPr b="1" i="0" lang="en-US" sz="784" u="none" cap="none" strike="noStrike">
                <a:solidFill>
                  <a:srgbClr val="6366F1"/>
                </a:solidFill>
                <a:latin typeface="Noto Sans"/>
                <a:ea typeface="Noto Sans"/>
                <a:cs typeface="Noto Sans"/>
                <a:sym typeface="Noto Sans"/>
              </a:rPr>
              <a:t>https://github.com/Gabriel-Aguiar-Reis/Agentes-150-Ether.IA/tree/main</a:t>
            </a:r>
            <a:endParaRPr b="0" i="0" sz="7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2025-10-30T12:30:40Z</dcterms:created>
  <dc:creator>PptxGenJS</dc:creator>
</cp:coreProperties>
</file>